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72" r:id="rId6"/>
    <p:sldId id="261" r:id="rId7"/>
    <p:sldId id="262" r:id="rId8"/>
    <p:sldId id="263" r:id="rId9"/>
    <p:sldId id="273" r:id="rId10"/>
    <p:sldId id="265" r:id="rId11"/>
    <p:sldId id="266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8C8A22-A5A1-446B-B1E7-A9CBE3E6C723}" type="doc">
      <dgm:prSet loTypeId="urn:microsoft.com/office/officeart/2005/8/layout/vList2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2809561-D4EF-4A03-8CBC-4602D2113AA2}">
      <dgm:prSet custT="1"/>
      <dgm:spPr/>
      <dgm:t>
        <a:bodyPr/>
        <a:lstStyle/>
        <a:p>
          <a:pPr algn="ctr" rtl="0"/>
          <a:r>
            <a:rPr lang="ru-RU" sz="2800" b="1" dirty="0" smtClean="0"/>
            <a:t>Окружающая социальная действительность</a:t>
          </a:r>
          <a:endParaRPr lang="ru-RU" sz="2800" b="1" dirty="0"/>
        </a:p>
      </dgm:t>
    </dgm:pt>
    <dgm:pt modelId="{06E2D0BB-F3F2-44E0-87F8-10A55D1C7378}" type="parTrans" cxnId="{5D9C0749-3604-49FB-BA74-F4310406D10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997B956-5189-441F-A9E6-6819C088AA2E}" type="sibTrans" cxnId="{5D9C0749-3604-49FB-BA74-F4310406D10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BA1C8B1-8F2C-46F1-AD5B-A80C640AD96C}">
      <dgm:prSet custT="1"/>
      <dgm:spPr/>
      <dgm:t>
        <a:bodyPr/>
        <a:lstStyle/>
        <a:p>
          <a:pPr algn="ctr" rtl="0"/>
          <a:r>
            <a:rPr lang="ru-RU" sz="2800" b="1" dirty="0" smtClean="0"/>
            <a:t>Предметы рукотворного мира, создаваемые педагогами, детьми и их родителями </a:t>
          </a:r>
          <a:endParaRPr lang="ru-RU" sz="2800" b="1" dirty="0"/>
        </a:p>
      </dgm:t>
    </dgm:pt>
    <dgm:pt modelId="{63FDE11B-C315-4F0A-A19A-0843664CE020}" type="parTrans" cxnId="{68BD6E27-3128-490C-97FA-5CEDD870245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FB08810-F6E4-4B18-9273-E04DBBE6FDC7}" type="sibTrans" cxnId="{68BD6E27-3128-490C-97FA-5CEDD870245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83C1B3B-EE0C-4D77-AC24-352991715787}">
      <dgm:prSet custT="1"/>
      <dgm:spPr/>
      <dgm:t>
        <a:bodyPr/>
        <a:lstStyle/>
        <a:p>
          <a:pPr algn="ctr" rtl="0"/>
          <a:r>
            <a:rPr lang="ru-RU" sz="2800" b="1" dirty="0" smtClean="0"/>
            <a:t>Художественная литература </a:t>
          </a:r>
        </a:p>
        <a:p>
          <a:pPr algn="ctr" rtl="0"/>
          <a:r>
            <a:rPr lang="ru-RU" sz="2800" b="0" dirty="0" smtClean="0"/>
            <a:t>являющаяся одновременно источником знаний и источником </a:t>
          </a:r>
          <a:r>
            <a:rPr lang="ru-RU" sz="2800" b="0" dirty="0" smtClean="0"/>
            <a:t>чувств</a:t>
          </a:r>
          <a:endParaRPr lang="ru-RU" sz="2800" b="0" dirty="0"/>
        </a:p>
      </dgm:t>
    </dgm:pt>
    <dgm:pt modelId="{BBCDDEC6-3234-4FDE-8224-49019B7ECC87}" type="parTrans" cxnId="{765A462C-F0D0-401E-9B36-46D515CCA20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70D5048-CA29-4D22-A47C-C75A29590732}" type="sibTrans" cxnId="{765A462C-F0D0-401E-9B36-46D515CCA20A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30FDBCF-659D-4D34-A686-D842586C0F86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Изобразительная деятельность</a:t>
          </a:r>
          <a:endParaRPr lang="ru-RU" sz="2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F124F8A-2D62-46B3-85D3-073D6025FE49}" type="parTrans" cxnId="{F439CC98-6573-4B32-AB78-09523405047E}">
      <dgm:prSet/>
      <dgm:spPr/>
      <dgm:t>
        <a:bodyPr/>
        <a:lstStyle/>
        <a:p>
          <a:endParaRPr lang="ru-RU"/>
        </a:p>
      </dgm:t>
    </dgm:pt>
    <dgm:pt modelId="{525A4C8D-4B30-407F-AF33-7154309D1CE2}" type="sibTrans" cxnId="{F439CC98-6573-4B32-AB78-09523405047E}">
      <dgm:prSet/>
      <dgm:spPr/>
      <dgm:t>
        <a:bodyPr/>
        <a:lstStyle/>
        <a:p>
          <a:endParaRPr lang="ru-RU"/>
        </a:p>
      </dgm:t>
    </dgm:pt>
    <dgm:pt modelId="{BD6BE98C-270C-4987-9A87-B25F933493E1}">
      <dgm:prSet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ru-RU" sz="2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Учебная деятельность</a:t>
          </a:r>
          <a:endParaRPr lang="ru-RU" sz="28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AD3B63A-0ADD-42D0-80FB-5D13F8B2421F}" type="parTrans" cxnId="{B32954E4-5E78-4130-90E5-3ADBB4E6C29E}">
      <dgm:prSet/>
      <dgm:spPr/>
      <dgm:t>
        <a:bodyPr/>
        <a:lstStyle/>
        <a:p>
          <a:endParaRPr lang="ru-RU"/>
        </a:p>
      </dgm:t>
    </dgm:pt>
    <dgm:pt modelId="{B1DE1366-3995-4643-BE65-A2C470E9405D}" type="sibTrans" cxnId="{B32954E4-5E78-4130-90E5-3ADBB4E6C29E}">
      <dgm:prSet/>
      <dgm:spPr/>
      <dgm:t>
        <a:bodyPr/>
        <a:lstStyle/>
        <a:p>
          <a:endParaRPr lang="ru-RU"/>
        </a:p>
      </dgm:t>
    </dgm:pt>
    <dgm:pt modelId="{6C65A2E1-ED9D-4666-B267-C34B78AAE391}" type="pres">
      <dgm:prSet presAssocID="{C78C8A22-A5A1-446B-B1E7-A9CBE3E6C7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E180BE-547F-4FA5-AB85-65C71EB23E6B}" type="pres">
      <dgm:prSet presAssocID="{52809561-D4EF-4A03-8CBC-4602D2113AA2}" presName="parentText" presStyleLbl="node1" presStyleIdx="0" presStyleCnt="5" custScaleY="97349" custLinFactY="-2943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C42A12-AADC-4454-89D4-9819131269B6}" type="pres">
      <dgm:prSet presAssocID="{A997B956-5189-441F-A9E6-6819C088AA2E}" presName="spacer" presStyleCnt="0"/>
      <dgm:spPr/>
      <dgm:t>
        <a:bodyPr/>
        <a:lstStyle/>
        <a:p>
          <a:endParaRPr lang="ru-RU"/>
        </a:p>
      </dgm:t>
    </dgm:pt>
    <dgm:pt modelId="{EF8728A1-67A8-4684-B468-76F3C7AE5504}" type="pres">
      <dgm:prSet presAssocID="{2BA1C8B1-8F2C-46F1-AD5B-A80C640AD96C}" presName="parentText" presStyleLbl="node1" presStyleIdx="1" presStyleCnt="5" custScaleY="118460" custLinFactY="-541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8BE044-EAFC-4278-80F5-48CCA477F77F}" type="pres">
      <dgm:prSet presAssocID="{DFB08810-F6E4-4B18-9273-E04DBBE6FDC7}" presName="spacer" presStyleCnt="0"/>
      <dgm:spPr/>
      <dgm:t>
        <a:bodyPr/>
        <a:lstStyle/>
        <a:p>
          <a:endParaRPr lang="ru-RU"/>
        </a:p>
      </dgm:t>
    </dgm:pt>
    <dgm:pt modelId="{B9AC34DA-F1F6-4BB8-8ACD-03A606C402A1}" type="pres">
      <dgm:prSet presAssocID="{A83C1B3B-EE0C-4D77-AC24-352991715787}" presName="parentText" presStyleLbl="node1" presStyleIdx="2" presStyleCnt="5" custScaleY="132115" custLinFactY="-398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A90A4B-3B72-4EAE-A32E-9209184E7FB6}" type="pres">
      <dgm:prSet presAssocID="{470D5048-CA29-4D22-A47C-C75A29590732}" presName="spacer" presStyleCnt="0"/>
      <dgm:spPr/>
    </dgm:pt>
    <dgm:pt modelId="{0CBF05D7-2569-4358-BA40-C6D1084A487F}" type="pres">
      <dgm:prSet presAssocID="{030FDBCF-659D-4D34-A686-D842586C0F86}" presName="parentText" presStyleLbl="node1" presStyleIdx="3" presStyleCnt="5" custScaleY="626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0FC852-B8CB-4F9F-A667-566E59BEBAE7}" type="pres">
      <dgm:prSet presAssocID="{525A4C8D-4B30-407F-AF33-7154309D1CE2}" presName="spacer" presStyleCnt="0"/>
      <dgm:spPr/>
    </dgm:pt>
    <dgm:pt modelId="{2CEFA8FA-6B44-490E-9EA4-1E11BE8000D0}" type="pres">
      <dgm:prSet presAssocID="{BD6BE98C-270C-4987-9A87-B25F933493E1}" presName="parentText" presStyleLbl="node1" presStyleIdx="4" presStyleCnt="5" custScaleY="6109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2954E4-5E78-4130-90E5-3ADBB4E6C29E}" srcId="{C78C8A22-A5A1-446B-B1E7-A9CBE3E6C723}" destId="{BD6BE98C-270C-4987-9A87-B25F933493E1}" srcOrd="4" destOrd="0" parTransId="{CAD3B63A-0ADD-42D0-80FB-5D13F8B2421F}" sibTransId="{B1DE1366-3995-4643-BE65-A2C470E9405D}"/>
    <dgm:cxn modelId="{A2AE926D-D306-48FB-B509-65E54F9384A3}" type="presOf" srcId="{030FDBCF-659D-4D34-A686-D842586C0F86}" destId="{0CBF05D7-2569-4358-BA40-C6D1084A487F}" srcOrd="0" destOrd="0" presId="urn:microsoft.com/office/officeart/2005/8/layout/vList2"/>
    <dgm:cxn modelId="{68BD6E27-3128-490C-97FA-5CEDD8702453}" srcId="{C78C8A22-A5A1-446B-B1E7-A9CBE3E6C723}" destId="{2BA1C8B1-8F2C-46F1-AD5B-A80C640AD96C}" srcOrd="1" destOrd="0" parTransId="{63FDE11B-C315-4F0A-A19A-0843664CE020}" sibTransId="{DFB08810-F6E4-4B18-9273-E04DBBE6FDC7}"/>
    <dgm:cxn modelId="{D2F4627E-3381-407C-BDD0-4EFDDBB0B483}" type="presOf" srcId="{C78C8A22-A5A1-446B-B1E7-A9CBE3E6C723}" destId="{6C65A2E1-ED9D-4666-B267-C34B78AAE391}" srcOrd="0" destOrd="0" presId="urn:microsoft.com/office/officeart/2005/8/layout/vList2"/>
    <dgm:cxn modelId="{5D9C0749-3604-49FB-BA74-F4310406D104}" srcId="{C78C8A22-A5A1-446B-B1E7-A9CBE3E6C723}" destId="{52809561-D4EF-4A03-8CBC-4602D2113AA2}" srcOrd="0" destOrd="0" parTransId="{06E2D0BB-F3F2-44E0-87F8-10A55D1C7378}" sibTransId="{A997B956-5189-441F-A9E6-6819C088AA2E}"/>
    <dgm:cxn modelId="{654C8DE4-BABA-4123-BACB-A3A98528A3F2}" type="presOf" srcId="{A83C1B3B-EE0C-4D77-AC24-352991715787}" destId="{B9AC34DA-F1F6-4BB8-8ACD-03A606C402A1}" srcOrd="0" destOrd="0" presId="urn:microsoft.com/office/officeart/2005/8/layout/vList2"/>
    <dgm:cxn modelId="{CA06B8D3-22D4-48A1-9F63-4C7F7B25600E}" type="presOf" srcId="{2BA1C8B1-8F2C-46F1-AD5B-A80C640AD96C}" destId="{EF8728A1-67A8-4684-B468-76F3C7AE5504}" srcOrd="0" destOrd="0" presId="urn:microsoft.com/office/officeart/2005/8/layout/vList2"/>
    <dgm:cxn modelId="{765A462C-F0D0-401E-9B36-46D515CCA20A}" srcId="{C78C8A22-A5A1-446B-B1E7-A9CBE3E6C723}" destId="{A83C1B3B-EE0C-4D77-AC24-352991715787}" srcOrd="2" destOrd="0" parTransId="{BBCDDEC6-3234-4FDE-8224-49019B7ECC87}" sibTransId="{470D5048-CA29-4D22-A47C-C75A29590732}"/>
    <dgm:cxn modelId="{1F93F34A-25F6-4088-9A86-241987CF28B0}" type="presOf" srcId="{52809561-D4EF-4A03-8CBC-4602D2113AA2}" destId="{97E180BE-547F-4FA5-AB85-65C71EB23E6B}" srcOrd="0" destOrd="0" presId="urn:microsoft.com/office/officeart/2005/8/layout/vList2"/>
    <dgm:cxn modelId="{0BCCE911-700C-433F-BA10-FB93051DAD9A}" type="presOf" srcId="{BD6BE98C-270C-4987-9A87-B25F933493E1}" destId="{2CEFA8FA-6B44-490E-9EA4-1E11BE8000D0}" srcOrd="0" destOrd="0" presId="urn:microsoft.com/office/officeart/2005/8/layout/vList2"/>
    <dgm:cxn modelId="{F439CC98-6573-4B32-AB78-09523405047E}" srcId="{C78C8A22-A5A1-446B-B1E7-A9CBE3E6C723}" destId="{030FDBCF-659D-4D34-A686-D842586C0F86}" srcOrd="3" destOrd="0" parTransId="{8F124F8A-2D62-46B3-85D3-073D6025FE49}" sibTransId="{525A4C8D-4B30-407F-AF33-7154309D1CE2}"/>
    <dgm:cxn modelId="{9A55AAFF-92D3-4EB9-9896-26FFE3B37CBC}" type="presParOf" srcId="{6C65A2E1-ED9D-4666-B267-C34B78AAE391}" destId="{97E180BE-547F-4FA5-AB85-65C71EB23E6B}" srcOrd="0" destOrd="0" presId="urn:microsoft.com/office/officeart/2005/8/layout/vList2"/>
    <dgm:cxn modelId="{B969470F-C0E3-49CC-9A7D-0D799B33044B}" type="presParOf" srcId="{6C65A2E1-ED9D-4666-B267-C34B78AAE391}" destId="{48C42A12-AADC-4454-89D4-9819131269B6}" srcOrd="1" destOrd="0" presId="urn:microsoft.com/office/officeart/2005/8/layout/vList2"/>
    <dgm:cxn modelId="{61D74F1E-19F7-4E7A-8C8B-39E96C4F4680}" type="presParOf" srcId="{6C65A2E1-ED9D-4666-B267-C34B78AAE391}" destId="{EF8728A1-67A8-4684-B468-76F3C7AE5504}" srcOrd="2" destOrd="0" presId="urn:microsoft.com/office/officeart/2005/8/layout/vList2"/>
    <dgm:cxn modelId="{29FE8029-F5FD-4F23-90B8-BBED0850F5E5}" type="presParOf" srcId="{6C65A2E1-ED9D-4666-B267-C34B78AAE391}" destId="{BB8BE044-EAFC-4278-80F5-48CCA477F77F}" srcOrd="3" destOrd="0" presId="urn:microsoft.com/office/officeart/2005/8/layout/vList2"/>
    <dgm:cxn modelId="{958EB340-CC4E-4CEE-AB2C-13A26631FF45}" type="presParOf" srcId="{6C65A2E1-ED9D-4666-B267-C34B78AAE391}" destId="{B9AC34DA-F1F6-4BB8-8ACD-03A606C402A1}" srcOrd="4" destOrd="0" presId="urn:microsoft.com/office/officeart/2005/8/layout/vList2"/>
    <dgm:cxn modelId="{A2148740-F355-447A-9157-6139D81E5136}" type="presParOf" srcId="{6C65A2E1-ED9D-4666-B267-C34B78AAE391}" destId="{ADA90A4B-3B72-4EAE-A32E-9209184E7FB6}" srcOrd="5" destOrd="0" presId="urn:microsoft.com/office/officeart/2005/8/layout/vList2"/>
    <dgm:cxn modelId="{8117CAB6-C150-43C0-98B3-2ED455D9E947}" type="presParOf" srcId="{6C65A2E1-ED9D-4666-B267-C34B78AAE391}" destId="{0CBF05D7-2569-4358-BA40-C6D1084A487F}" srcOrd="6" destOrd="0" presId="urn:microsoft.com/office/officeart/2005/8/layout/vList2"/>
    <dgm:cxn modelId="{D3A22402-90F2-404E-ACAA-BB7F6F5E0C26}" type="presParOf" srcId="{6C65A2E1-ED9D-4666-B267-C34B78AAE391}" destId="{D90FC852-B8CB-4F9F-A667-566E59BEBAE7}" srcOrd="7" destOrd="0" presId="urn:microsoft.com/office/officeart/2005/8/layout/vList2"/>
    <dgm:cxn modelId="{4D8C9E25-D352-43A1-902A-894B5BD245C6}" type="presParOf" srcId="{6C65A2E1-ED9D-4666-B267-C34B78AAE391}" destId="{2CEFA8FA-6B44-490E-9EA4-1E11BE8000D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50AED5-6042-466D-8102-E45D6FC7EBF1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67D7D19-9E62-4226-A2EA-9B75D0A0DACA}">
      <dgm:prSet custT="1"/>
      <dgm:spPr/>
      <dgm:t>
        <a:bodyPr/>
        <a:lstStyle/>
        <a:p>
          <a:pPr algn="ctr" rtl="0"/>
          <a:r>
            <a:rPr lang="ru-RU" sz="2800" b="1" i="1" dirty="0" smtClean="0"/>
            <a:t>Метод </a:t>
          </a:r>
          <a:r>
            <a:rPr lang="ru-RU" sz="2800" b="1" i="1" dirty="0" smtClean="0"/>
            <a:t>сравнения</a:t>
          </a:r>
          <a:endParaRPr lang="ru-RU" sz="2800" b="1" dirty="0"/>
        </a:p>
      </dgm:t>
    </dgm:pt>
    <dgm:pt modelId="{95CE31A0-C02A-4AC5-89C0-B873A72C0ECF}" type="parTrans" cxnId="{342E9E3C-BADD-4511-B7E2-83211D8D63EA}">
      <dgm:prSet/>
      <dgm:spPr/>
      <dgm:t>
        <a:bodyPr/>
        <a:lstStyle/>
        <a:p>
          <a:pPr algn="ctr"/>
          <a:endParaRPr lang="ru-RU"/>
        </a:p>
      </dgm:t>
    </dgm:pt>
    <dgm:pt modelId="{2788E386-8BE6-45EE-A1FE-589C9BD2D9DD}" type="sibTrans" cxnId="{342E9E3C-BADD-4511-B7E2-83211D8D63EA}">
      <dgm:prSet/>
      <dgm:spPr/>
      <dgm:t>
        <a:bodyPr/>
        <a:lstStyle/>
        <a:p>
          <a:pPr algn="ctr"/>
          <a:endParaRPr lang="ru-RU"/>
        </a:p>
      </dgm:t>
    </dgm:pt>
    <dgm:pt modelId="{FAEAAD3B-07D7-4787-B08B-9C587E9DF427}">
      <dgm:prSet custT="1"/>
      <dgm:spPr/>
      <dgm:t>
        <a:bodyPr/>
        <a:lstStyle/>
        <a:p>
          <a:pPr algn="ctr" rtl="0"/>
          <a:r>
            <a:rPr lang="ru-RU" sz="2800" b="1" i="1" dirty="0" smtClean="0"/>
            <a:t>Метод моделирования </a:t>
          </a:r>
          <a:r>
            <a:rPr lang="ru-RU" sz="2800" b="1" i="1" dirty="0" smtClean="0"/>
            <a:t>ситуаций</a:t>
          </a:r>
          <a:endParaRPr lang="ru-RU" sz="2800" b="1" dirty="0"/>
        </a:p>
      </dgm:t>
    </dgm:pt>
    <dgm:pt modelId="{BC769493-73B7-4056-AA06-3D2EB0C6029E}" type="parTrans" cxnId="{9B6BF8D9-D4BA-4834-9CF2-C6B44DBA091E}">
      <dgm:prSet/>
      <dgm:spPr/>
      <dgm:t>
        <a:bodyPr/>
        <a:lstStyle/>
        <a:p>
          <a:pPr algn="ctr"/>
          <a:endParaRPr lang="ru-RU"/>
        </a:p>
      </dgm:t>
    </dgm:pt>
    <dgm:pt modelId="{6AFD4A30-49A6-492F-9CCE-AA9C44F79D10}" type="sibTrans" cxnId="{9B6BF8D9-D4BA-4834-9CF2-C6B44DBA091E}">
      <dgm:prSet/>
      <dgm:spPr/>
      <dgm:t>
        <a:bodyPr/>
        <a:lstStyle/>
        <a:p>
          <a:pPr algn="ctr"/>
          <a:endParaRPr lang="ru-RU"/>
        </a:p>
      </dgm:t>
    </dgm:pt>
    <dgm:pt modelId="{242734DC-FDB9-4679-A451-12504DF7FE75}">
      <dgm:prSet custT="1"/>
      <dgm:spPr/>
      <dgm:t>
        <a:bodyPr/>
        <a:lstStyle/>
        <a:p>
          <a:pPr algn="ctr" rtl="0"/>
          <a:r>
            <a:rPr lang="ru-RU" sz="2800" b="1" i="1" dirty="0" smtClean="0"/>
            <a:t>Метод </a:t>
          </a:r>
          <a:r>
            <a:rPr lang="ru-RU" sz="2800" b="1" i="1" dirty="0" smtClean="0"/>
            <a:t>повторения</a:t>
          </a:r>
          <a:endParaRPr lang="ru-RU" sz="2800" b="1" dirty="0"/>
        </a:p>
      </dgm:t>
    </dgm:pt>
    <dgm:pt modelId="{CC134556-6820-4F41-89F7-45DAC031ED95}" type="parTrans" cxnId="{D6563CD4-2BD1-492C-8BF7-2EEFEB2435A2}">
      <dgm:prSet/>
      <dgm:spPr/>
      <dgm:t>
        <a:bodyPr/>
        <a:lstStyle/>
        <a:p>
          <a:pPr algn="ctr"/>
          <a:endParaRPr lang="ru-RU"/>
        </a:p>
      </dgm:t>
    </dgm:pt>
    <dgm:pt modelId="{CDAC0BE2-E4ED-4B49-A8C9-19BC84E9FF43}" type="sibTrans" cxnId="{D6563CD4-2BD1-492C-8BF7-2EEFEB2435A2}">
      <dgm:prSet/>
      <dgm:spPr/>
      <dgm:t>
        <a:bodyPr/>
        <a:lstStyle/>
        <a:p>
          <a:pPr algn="ctr"/>
          <a:endParaRPr lang="ru-RU"/>
        </a:p>
      </dgm:t>
    </dgm:pt>
    <dgm:pt modelId="{D886F971-AEFE-43B5-B4AA-C2D81616632D}">
      <dgm:prSet custT="1"/>
      <dgm:spPr/>
      <dgm:t>
        <a:bodyPr/>
        <a:lstStyle/>
        <a:p>
          <a:pPr algn="ctr" rtl="0"/>
          <a:r>
            <a:rPr lang="ru-RU" sz="2800" b="1" i="1" dirty="0" smtClean="0"/>
            <a:t>Экспериментирование и опыты</a:t>
          </a:r>
          <a:r>
            <a:rPr lang="ru-RU" sz="500" dirty="0" smtClean="0"/>
            <a:t>.</a:t>
          </a:r>
          <a:endParaRPr lang="ru-RU" sz="500" dirty="0"/>
        </a:p>
      </dgm:t>
    </dgm:pt>
    <dgm:pt modelId="{6A6214E2-38A2-4E5D-99C4-3A47F8BFD35A}" type="parTrans" cxnId="{FB93EC41-0780-4E09-985B-26556B18320F}">
      <dgm:prSet/>
      <dgm:spPr/>
      <dgm:t>
        <a:bodyPr/>
        <a:lstStyle/>
        <a:p>
          <a:pPr algn="ctr"/>
          <a:endParaRPr lang="ru-RU"/>
        </a:p>
      </dgm:t>
    </dgm:pt>
    <dgm:pt modelId="{9BF42C3B-E090-4F2D-AE44-7FAE85F48109}" type="sibTrans" cxnId="{FB93EC41-0780-4E09-985B-26556B18320F}">
      <dgm:prSet/>
      <dgm:spPr/>
      <dgm:t>
        <a:bodyPr/>
        <a:lstStyle/>
        <a:p>
          <a:pPr algn="ctr"/>
          <a:endParaRPr lang="ru-RU"/>
        </a:p>
      </dgm:t>
    </dgm:pt>
    <dgm:pt modelId="{52FFE006-5955-47F6-A614-E3BECBE73B30}">
      <dgm:prSet custT="1"/>
      <dgm:spPr/>
      <dgm:t>
        <a:bodyPr/>
        <a:lstStyle/>
        <a:p>
          <a:pPr algn="ctr" rtl="0"/>
          <a:r>
            <a:rPr lang="ru-RU" sz="2800" b="1" i="1" dirty="0" smtClean="0"/>
            <a:t>Игровые приемы</a:t>
          </a:r>
          <a:endParaRPr lang="ru-RU" sz="2800" b="1" dirty="0"/>
        </a:p>
      </dgm:t>
    </dgm:pt>
    <dgm:pt modelId="{83869120-59FA-4840-81C7-A406481A75A2}" type="parTrans" cxnId="{3F5F313F-62E0-42E2-8EE9-791016B96ED3}">
      <dgm:prSet/>
      <dgm:spPr/>
      <dgm:t>
        <a:bodyPr/>
        <a:lstStyle/>
        <a:p>
          <a:pPr algn="ctr"/>
          <a:endParaRPr lang="ru-RU"/>
        </a:p>
      </dgm:t>
    </dgm:pt>
    <dgm:pt modelId="{CFAE4E41-FFE8-4DC6-83FA-C4916E74D5F2}" type="sibTrans" cxnId="{3F5F313F-62E0-42E2-8EE9-791016B96ED3}">
      <dgm:prSet/>
      <dgm:spPr/>
      <dgm:t>
        <a:bodyPr/>
        <a:lstStyle/>
        <a:p>
          <a:pPr algn="ctr"/>
          <a:endParaRPr lang="ru-RU"/>
        </a:p>
      </dgm:t>
    </dgm:pt>
    <dgm:pt modelId="{71F620D3-E78C-4DCC-9E38-176E0BBF5276}">
      <dgm:prSet custT="1"/>
      <dgm:spPr/>
      <dgm:t>
        <a:bodyPr/>
        <a:lstStyle/>
        <a:p>
          <a:pPr algn="ctr" rtl="0"/>
          <a:r>
            <a:rPr lang="ru-RU" sz="2800" b="1" i="1" dirty="0" smtClean="0"/>
            <a:t>Придумывание сказок на разные темы, игры-драматизации</a:t>
          </a:r>
          <a:r>
            <a:rPr lang="ru-RU" sz="500" b="1" i="1" dirty="0" smtClean="0"/>
            <a:t> </a:t>
          </a:r>
          <a:endParaRPr lang="ru-RU" sz="2400" b="1" dirty="0"/>
        </a:p>
      </dgm:t>
    </dgm:pt>
    <dgm:pt modelId="{16D7CA7C-9C93-486C-BCC9-3D1B1FB3E4CC}" type="parTrans" cxnId="{0DBCE1EA-479B-4508-83D1-B893CF7C1A1F}">
      <dgm:prSet/>
      <dgm:spPr/>
      <dgm:t>
        <a:bodyPr/>
        <a:lstStyle/>
        <a:p>
          <a:pPr algn="ctr"/>
          <a:endParaRPr lang="ru-RU"/>
        </a:p>
      </dgm:t>
    </dgm:pt>
    <dgm:pt modelId="{57D38AA4-8162-4568-BCC9-D284AE7F20FE}" type="sibTrans" cxnId="{0DBCE1EA-479B-4508-83D1-B893CF7C1A1F}">
      <dgm:prSet/>
      <dgm:spPr/>
      <dgm:t>
        <a:bodyPr/>
        <a:lstStyle/>
        <a:p>
          <a:pPr algn="ctr"/>
          <a:endParaRPr lang="ru-RU"/>
        </a:p>
      </dgm:t>
    </dgm:pt>
    <dgm:pt modelId="{B0AD50A3-7A68-47C5-AB0F-D39E192FD76A}" type="pres">
      <dgm:prSet presAssocID="{5850AED5-6042-466D-8102-E45D6FC7EB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8E2EBB-0786-4779-87BD-AA01659BDA7E}" type="pres">
      <dgm:prSet presAssocID="{967D7D19-9E62-4226-A2EA-9B75D0A0DACA}" presName="parentText" presStyleLbl="node1" presStyleIdx="0" presStyleCnt="6" custLinFactY="-1006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6305B9-CBCC-403E-BBD9-4C1358771C69}" type="pres">
      <dgm:prSet presAssocID="{2788E386-8BE6-45EE-A1FE-589C9BD2D9DD}" presName="spacer" presStyleCnt="0"/>
      <dgm:spPr/>
    </dgm:pt>
    <dgm:pt modelId="{B7B16051-96D0-4BB2-962E-9CD5F6A01C35}" type="pres">
      <dgm:prSet presAssocID="{FAEAAD3B-07D7-4787-B08B-9C587E9DF427}" presName="parentText" presStyleLbl="node1" presStyleIdx="1" presStyleCnt="6" custLinFactY="-307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9158C4-AFBB-4C1E-B853-E4CB4DCDD026}" type="pres">
      <dgm:prSet presAssocID="{6AFD4A30-49A6-492F-9CCE-AA9C44F79D10}" presName="spacer" presStyleCnt="0"/>
      <dgm:spPr/>
    </dgm:pt>
    <dgm:pt modelId="{823A08DA-9A6F-48B3-8340-122FD5160DF5}" type="pres">
      <dgm:prSet presAssocID="{242734DC-FDB9-4679-A451-12504DF7FE75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9A66AA-CFFE-4C65-9DC6-DECA5EEEFAC8}" type="pres">
      <dgm:prSet presAssocID="{CDAC0BE2-E4ED-4B49-A8C9-19BC84E9FF43}" presName="spacer" presStyleCnt="0"/>
      <dgm:spPr/>
    </dgm:pt>
    <dgm:pt modelId="{2F3EDF29-F714-4D98-A233-8A36ACEBA1F0}" type="pres">
      <dgm:prSet presAssocID="{D886F971-AEFE-43B5-B4AA-C2D81616632D}" presName="parentText" presStyleLbl="node1" presStyleIdx="3" presStyleCnt="6" custLinFactY="691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449E6-C219-47C3-97C4-0D30F48EDD73}" type="pres">
      <dgm:prSet presAssocID="{9BF42C3B-E090-4F2D-AE44-7FAE85F48109}" presName="spacer" presStyleCnt="0"/>
      <dgm:spPr/>
    </dgm:pt>
    <dgm:pt modelId="{3FAA63D5-42A5-47F3-A546-2F0F11C6F6D0}" type="pres">
      <dgm:prSet presAssocID="{52FFE006-5955-47F6-A614-E3BECBE73B30}" presName="parentText" presStyleLbl="node1" presStyleIdx="4" presStyleCnt="6" custLinFactY="1390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BA6D1D-7107-49C1-8AF1-DB180CF25156}" type="pres">
      <dgm:prSet presAssocID="{CFAE4E41-FFE8-4DC6-83FA-C4916E74D5F2}" presName="spacer" presStyleCnt="0"/>
      <dgm:spPr/>
    </dgm:pt>
    <dgm:pt modelId="{7FB391AF-22FC-4A80-9BF6-17177D56A2E5}" type="pres">
      <dgm:prSet presAssocID="{71F620D3-E78C-4DCC-9E38-176E0BBF5276}" presName="parentText" presStyleLbl="node1" presStyleIdx="5" presStyleCnt="6" custLinFactY="2089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502611-C186-4D85-8AE4-0279138562B7}" type="presOf" srcId="{5850AED5-6042-466D-8102-E45D6FC7EBF1}" destId="{B0AD50A3-7A68-47C5-AB0F-D39E192FD76A}" srcOrd="0" destOrd="0" presId="urn:microsoft.com/office/officeart/2005/8/layout/vList2"/>
    <dgm:cxn modelId="{7930A022-A8D2-4A9F-B3A0-98E9A91B0EC4}" type="presOf" srcId="{71F620D3-E78C-4DCC-9E38-176E0BBF5276}" destId="{7FB391AF-22FC-4A80-9BF6-17177D56A2E5}" srcOrd="0" destOrd="0" presId="urn:microsoft.com/office/officeart/2005/8/layout/vList2"/>
    <dgm:cxn modelId="{3F5F313F-62E0-42E2-8EE9-791016B96ED3}" srcId="{5850AED5-6042-466D-8102-E45D6FC7EBF1}" destId="{52FFE006-5955-47F6-A614-E3BECBE73B30}" srcOrd="4" destOrd="0" parTransId="{83869120-59FA-4840-81C7-A406481A75A2}" sibTransId="{CFAE4E41-FFE8-4DC6-83FA-C4916E74D5F2}"/>
    <dgm:cxn modelId="{342E9E3C-BADD-4511-B7E2-83211D8D63EA}" srcId="{5850AED5-6042-466D-8102-E45D6FC7EBF1}" destId="{967D7D19-9E62-4226-A2EA-9B75D0A0DACA}" srcOrd="0" destOrd="0" parTransId="{95CE31A0-C02A-4AC5-89C0-B873A72C0ECF}" sibTransId="{2788E386-8BE6-45EE-A1FE-589C9BD2D9DD}"/>
    <dgm:cxn modelId="{0007B920-A6D1-4A9E-B284-E05808E16523}" type="presOf" srcId="{242734DC-FDB9-4679-A451-12504DF7FE75}" destId="{823A08DA-9A6F-48B3-8340-122FD5160DF5}" srcOrd="0" destOrd="0" presId="urn:microsoft.com/office/officeart/2005/8/layout/vList2"/>
    <dgm:cxn modelId="{0DBCE1EA-479B-4508-83D1-B893CF7C1A1F}" srcId="{5850AED5-6042-466D-8102-E45D6FC7EBF1}" destId="{71F620D3-E78C-4DCC-9E38-176E0BBF5276}" srcOrd="5" destOrd="0" parTransId="{16D7CA7C-9C93-486C-BCC9-3D1B1FB3E4CC}" sibTransId="{57D38AA4-8162-4568-BCC9-D284AE7F20FE}"/>
    <dgm:cxn modelId="{4BD0DE44-5F2A-4345-91E8-47323AE8020F}" type="presOf" srcId="{FAEAAD3B-07D7-4787-B08B-9C587E9DF427}" destId="{B7B16051-96D0-4BB2-962E-9CD5F6A01C35}" srcOrd="0" destOrd="0" presId="urn:microsoft.com/office/officeart/2005/8/layout/vList2"/>
    <dgm:cxn modelId="{5C3F5863-2E40-4F6F-A8E5-D677DC29DB19}" type="presOf" srcId="{967D7D19-9E62-4226-A2EA-9B75D0A0DACA}" destId="{E78E2EBB-0786-4779-87BD-AA01659BDA7E}" srcOrd="0" destOrd="0" presId="urn:microsoft.com/office/officeart/2005/8/layout/vList2"/>
    <dgm:cxn modelId="{A07D2613-A5B6-40F0-A39D-690BEE3E069F}" type="presOf" srcId="{D886F971-AEFE-43B5-B4AA-C2D81616632D}" destId="{2F3EDF29-F714-4D98-A233-8A36ACEBA1F0}" srcOrd="0" destOrd="0" presId="urn:microsoft.com/office/officeart/2005/8/layout/vList2"/>
    <dgm:cxn modelId="{9B6BF8D9-D4BA-4834-9CF2-C6B44DBA091E}" srcId="{5850AED5-6042-466D-8102-E45D6FC7EBF1}" destId="{FAEAAD3B-07D7-4787-B08B-9C587E9DF427}" srcOrd="1" destOrd="0" parTransId="{BC769493-73B7-4056-AA06-3D2EB0C6029E}" sibTransId="{6AFD4A30-49A6-492F-9CCE-AA9C44F79D10}"/>
    <dgm:cxn modelId="{FB93EC41-0780-4E09-985B-26556B18320F}" srcId="{5850AED5-6042-466D-8102-E45D6FC7EBF1}" destId="{D886F971-AEFE-43B5-B4AA-C2D81616632D}" srcOrd="3" destOrd="0" parTransId="{6A6214E2-38A2-4E5D-99C4-3A47F8BFD35A}" sibTransId="{9BF42C3B-E090-4F2D-AE44-7FAE85F48109}"/>
    <dgm:cxn modelId="{C6F4F448-0DF7-445A-AACF-73FDA6FF3180}" type="presOf" srcId="{52FFE006-5955-47F6-A614-E3BECBE73B30}" destId="{3FAA63D5-42A5-47F3-A546-2F0F11C6F6D0}" srcOrd="0" destOrd="0" presId="urn:microsoft.com/office/officeart/2005/8/layout/vList2"/>
    <dgm:cxn modelId="{D6563CD4-2BD1-492C-8BF7-2EEFEB2435A2}" srcId="{5850AED5-6042-466D-8102-E45D6FC7EBF1}" destId="{242734DC-FDB9-4679-A451-12504DF7FE75}" srcOrd="2" destOrd="0" parTransId="{CC134556-6820-4F41-89F7-45DAC031ED95}" sibTransId="{CDAC0BE2-E4ED-4B49-A8C9-19BC84E9FF43}"/>
    <dgm:cxn modelId="{BEA10E75-60E6-4706-AF7A-FA20E0C44377}" type="presParOf" srcId="{B0AD50A3-7A68-47C5-AB0F-D39E192FD76A}" destId="{E78E2EBB-0786-4779-87BD-AA01659BDA7E}" srcOrd="0" destOrd="0" presId="urn:microsoft.com/office/officeart/2005/8/layout/vList2"/>
    <dgm:cxn modelId="{44EC9236-E436-49DF-AA77-E974D3938E07}" type="presParOf" srcId="{B0AD50A3-7A68-47C5-AB0F-D39E192FD76A}" destId="{AB6305B9-CBCC-403E-BBD9-4C1358771C69}" srcOrd="1" destOrd="0" presId="urn:microsoft.com/office/officeart/2005/8/layout/vList2"/>
    <dgm:cxn modelId="{1068D365-009C-4936-B051-CDABCF3A78AC}" type="presParOf" srcId="{B0AD50A3-7A68-47C5-AB0F-D39E192FD76A}" destId="{B7B16051-96D0-4BB2-962E-9CD5F6A01C35}" srcOrd="2" destOrd="0" presId="urn:microsoft.com/office/officeart/2005/8/layout/vList2"/>
    <dgm:cxn modelId="{5059420D-2358-421E-A8A6-F96D7B84F472}" type="presParOf" srcId="{B0AD50A3-7A68-47C5-AB0F-D39E192FD76A}" destId="{1E9158C4-AFBB-4C1E-B853-E4CB4DCDD026}" srcOrd="3" destOrd="0" presId="urn:microsoft.com/office/officeart/2005/8/layout/vList2"/>
    <dgm:cxn modelId="{2E763E65-9251-4AFD-BE31-BDC20227DA46}" type="presParOf" srcId="{B0AD50A3-7A68-47C5-AB0F-D39E192FD76A}" destId="{823A08DA-9A6F-48B3-8340-122FD5160DF5}" srcOrd="4" destOrd="0" presId="urn:microsoft.com/office/officeart/2005/8/layout/vList2"/>
    <dgm:cxn modelId="{0945A555-D7A3-413C-9235-B28043955F67}" type="presParOf" srcId="{B0AD50A3-7A68-47C5-AB0F-D39E192FD76A}" destId="{719A66AA-CFFE-4C65-9DC6-DECA5EEEFAC8}" srcOrd="5" destOrd="0" presId="urn:microsoft.com/office/officeart/2005/8/layout/vList2"/>
    <dgm:cxn modelId="{AD79FB48-51F8-4C34-8E2C-07771B3C10FE}" type="presParOf" srcId="{B0AD50A3-7A68-47C5-AB0F-D39E192FD76A}" destId="{2F3EDF29-F714-4D98-A233-8A36ACEBA1F0}" srcOrd="6" destOrd="0" presId="urn:microsoft.com/office/officeart/2005/8/layout/vList2"/>
    <dgm:cxn modelId="{0CB5CB3C-D389-4E5A-8CD3-959A2E86E1B1}" type="presParOf" srcId="{B0AD50A3-7A68-47C5-AB0F-D39E192FD76A}" destId="{E66449E6-C219-47C3-97C4-0D30F48EDD73}" srcOrd="7" destOrd="0" presId="urn:microsoft.com/office/officeart/2005/8/layout/vList2"/>
    <dgm:cxn modelId="{100953C0-26EA-441C-BC74-0BE3D1E12105}" type="presParOf" srcId="{B0AD50A3-7A68-47C5-AB0F-D39E192FD76A}" destId="{3FAA63D5-42A5-47F3-A546-2F0F11C6F6D0}" srcOrd="8" destOrd="0" presId="urn:microsoft.com/office/officeart/2005/8/layout/vList2"/>
    <dgm:cxn modelId="{BB09194E-E7BE-4C91-9518-430C50025779}" type="presParOf" srcId="{B0AD50A3-7A68-47C5-AB0F-D39E192FD76A}" destId="{35BA6D1D-7107-49C1-8AF1-DB180CF25156}" srcOrd="9" destOrd="0" presId="urn:microsoft.com/office/officeart/2005/8/layout/vList2"/>
    <dgm:cxn modelId="{C8097154-6495-40EA-8E86-2DF273BC1BFB}" type="presParOf" srcId="{B0AD50A3-7A68-47C5-AB0F-D39E192FD76A}" destId="{7FB391AF-22FC-4A80-9BF6-17177D56A2E5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E180BE-547F-4FA5-AB85-65C71EB23E6B}">
      <dsp:nvSpPr>
        <dsp:cNvPr id="0" name=""/>
        <dsp:cNvSpPr/>
      </dsp:nvSpPr>
      <dsp:spPr>
        <a:xfrm>
          <a:off x="0" y="0"/>
          <a:ext cx="7000924" cy="1040913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Окружающая социальная действительность</a:t>
          </a:r>
          <a:endParaRPr lang="ru-RU" sz="2800" b="1" kern="1200" dirty="0"/>
        </a:p>
      </dsp:txBody>
      <dsp:txXfrm>
        <a:off x="0" y="0"/>
        <a:ext cx="7000924" cy="1040913"/>
      </dsp:txXfrm>
    </dsp:sp>
    <dsp:sp modelId="{EF8728A1-67A8-4684-B468-76F3C7AE5504}">
      <dsp:nvSpPr>
        <dsp:cNvPr id="0" name=""/>
        <dsp:cNvSpPr/>
      </dsp:nvSpPr>
      <dsp:spPr>
        <a:xfrm>
          <a:off x="0" y="986508"/>
          <a:ext cx="7000924" cy="1266644"/>
        </a:xfrm>
        <a:prstGeom prst="roundRect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Предметы рукотворного мира, создаваемые педагогами, детьми и их родителями </a:t>
          </a:r>
          <a:endParaRPr lang="ru-RU" sz="2800" b="1" kern="1200" dirty="0"/>
        </a:p>
      </dsp:txBody>
      <dsp:txXfrm>
        <a:off x="0" y="986508"/>
        <a:ext cx="7000924" cy="1266644"/>
      </dsp:txXfrm>
    </dsp:sp>
    <dsp:sp modelId="{B9AC34DA-F1F6-4BB8-8ACD-03A606C402A1}">
      <dsp:nvSpPr>
        <dsp:cNvPr id="0" name=""/>
        <dsp:cNvSpPr/>
      </dsp:nvSpPr>
      <dsp:spPr>
        <a:xfrm>
          <a:off x="0" y="2273798"/>
          <a:ext cx="7000924" cy="1412651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Художественная литература </a:t>
          </a:r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dirty="0" smtClean="0"/>
            <a:t>являющаяся одновременно источником знаний и источником </a:t>
          </a:r>
          <a:r>
            <a:rPr lang="ru-RU" sz="2800" b="0" kern="1200" dirty="0" smtClean="0"/>
            <a:t>чувств</a:t>
          </a:r>
          <a:endParaRPr lang="ru-RU" sz="2800" b="0" kern="1200" dirty="0"/>
        </a:p>
      </dsp:txBody>
      <dsp:txXfrm>
        <a:off x="0" y="2273798"/>
        <a:ext cx="7000924" cy="1412651"/>
      </dsp:txXfrm>
    </dsp:sp>
    <dsp:sp modelId="{0CBF05D7-2569-4358-BA40-C6D1084A487F}">
      <dsp:nvSpPr>
        <dsp:cNvPr id="0" name=""/>
        <dsp:cNvSpPr/>
      </dsp:nvSpPr>
      <dsp:spPr>
        <a:xfrm>
          <a:off x="0" y="3739653"/>
          <a:ext cx="7000924" cy="670382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Изобразительная деятельность</a:t>
          </a:r>
          <a:endParaRPr lang="ru-RU" sz="2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0" y="3739653"/>
        <a:ext cx="7000924" cy="670382"/>
      </dsp:txXfrm>
    </dsp:sp>
    <dsp:sp modelId="{2CEFA8FA-6B44-490E-9EA4-1E11BE8000D0}">
      <dsp:nvSpPr>
        <dsp:cNvPr id="0" name=""/>
        <dsp:cNvSpPr/>
      </dsp:nvSpPr>
      <dsp:spPr>
        <a:xfrm>
          <a:off x="0" y="4415348"/>
          <a:ext cx="7000924" cy="653242"/>
        </a:xfrm>
        <a:prstGeom prst="round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Учебная деятельность</a:t>
          </a:r>
          <a:endParaRPr lang="ru-RU" sz="2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0" y="4415348"/>
        <a:ext cx="7000924" cy="65324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78E2EBB-0786-4779-87BD-AA01659BDA7E}">
      <dsp:nvSpPr>
        <dsp:cNvPr id="0" name=""/>
        <dsp:cNvSpPr/>
      </dsp:nvSpPr>
      <dsp:spPr>
        <a:xfrm>
          <a:off x="0" y="0"/>
          <a:ext cx="7215237" cy="79718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/>
            <a:t>Метод </a:t>
          </a:r>
          <a:r>
            <a:rPr lang="ru-RU" sz="2800" b="1" i="1" kern="1200" dirty="0" smtClean="0"/>
            <a:t>сравнения</a:t>
          </a:r>
          <a:endParaRPr lang="ru-RU" sz="2800" b="1" kern="1200" dirty="0"/>
        </a:p>
      </dsp:txBody>
      <dsp:txXfrm>
        <a:off x="0" y="0"/>
        <a:ext cx="7215237" cy="797181"/>
      </dsp:txXfrm>
    </dsp:sp>
    <dsp:sp modelId="{B7B16051-96D0-4BB2-962E-9CD5F6A01C35}">
      <dsp:nvSpPr>
        <dsp:cNvPr id="0" name=""/>
        <dsp:cNvSpPr/>
      </dsp:nvSpPr>
      <dsp:spPr>
        <a:xfrm>
          <a:off x="0" y="774403"/>
          <a:ext cx="7215237" cy="79718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/>
            <a:t>Метод моделирования </a:t>
          </a:r>
          <a:r>
            <a:rPr lang="ru-RU" sz="2800" b="1" i="1" kern="1200" dirty="0" smtClean="0"/>
            <a:t>ситуаций</a:t>
          </a:r>
          <a:endParaRPr lang="ru-RU" sz="2800" b="1" kern="1200" dirty="0"/>
        </a:p>
      </dsp:txBody>
      <dsp:txXfrm>
        <a:off x="0" y="774403"/>
        <a:ext cx="7215237" cy="797181"/>
      </dsp:txXfrm>
    </dsp:sp>
    <dsp:sp modelId="{823A08DA-9A6F-48B3-8340-122FD5160DF5}">
      <dsp:nvSpPr>
        <dsp:cNvPr id="0" name=""/>
        <dsp:cNvSpPr/>
      </dsp:nvSpPr>
      <dsp:spPr>
        <a:xfrm>
          <a:off x="0" y="1624588"/>
          <a:ext cx="7215237" cy="79718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/>
            <a:t>Метод </a:t>
          </a:r>
          <a:r>
            <a:rPr lang="ru-RU" sz="2800" b="1" i="1" kern="1200" dirty="0" smtClean="0"/>
            <a:t>повторения</a:t>
          </a:r>
          <a:endParaRPr lang="ru-RU" sz="2800" b="1" kern="1200" dirty="0"/>
        </a:p>
      </dsp:txBody>
      <dsp:txXfrm>
        <a:off x="0" y="1624588"/>
        <a:ext cx="7215237" cy="797181"/>
      </dsp:txXfrm>
    </dsp:sp>
    <dsp:sp modelId="{2F3EDF29-F714-4D98-A233-8A36ACEBA1F0}">
      <dsp:nvSpPr>
        <dsp:cNvPr id="0" name=""/>
        <dsp:cNvSpPr/>
      </dsp:nvSpPr>
      <dsp:spPr>
        <a:xfrm>
          <a:off x="0" y="2505361"/>
          <a:ext cx="7215237" cy="79718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/>
            <a:t>Экспериментирование и опыты</a:t>
          </a:r>
          <a:r>
            <a:rPr lang="ru-RU" sz="500" kern="1200" dirty="0" smtClean="0"/>
            <a:t>.</a:t>
          </a:r>
          <a:endParaRPr lang="ru-RU" sz="500" kern="1200" dirty="0"/>
        </a:p>
      </dsp:txBody>
      <dsp:txXfrm>
        <a:off x="0" y="2505361"/>
        <a:ext cx="7215237" cy="797181"/>
      </dsp:txXfrm>
    </dsp:sp>
    <dsp:sp modelId="{3FAA63D5-42A5-47F3-A546-2F0F11C6F6D0}">
      <dsp:nvSpPr>
        <dsp:cNvPr id="0" name=""/>
        <dsp:cNvSpPr/>
      </dsp:nvSpPr>
      <dsp:spPr>
        <a:xfrm>
          <a:off x="0" y="3372518"/>
          <a:ext cx="7215237" cy="797181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/>
            <a:t>Игровые приемы</a:t>
          </a:r>
          <a:endParaRPr lang="ru-RU" sz="2800" b="1" kern="1200" dirty="0"/>
        </a:p>
      </dsp:txBody>
      <dsp:txXfrm>
        <a:off x="0" y="3372518"/>
        <a:ext cx="7215237" cy="797181"/>
      </dsp:txXfrm>
    </dsp:sp>
    <dsp:sp modelId="{7FB391AF-22FC-4A80-9BF6-17177D56A2E5}">
      <dsp:nvSpPr>
        <dsp:cNvPr id="0" name=""/>
        <dsp:cNvSpPr/>
      </dsp:nvSpPr>
      <dsp:spPr>
        <a:xfrm>
          <a:off x="0" y="4060602"/>
          <a:ext cx="7215237" cy="79718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/>
            <a:t>Придумывание сказок на разные темы, игры-драматизации</a:t>
          </a:r>
          <a:r>
            <a:rPr lang="ru-RU" sz="500" b="1" i="1" kern="1200" dirty="0" smtClean="0"/>
            <a:t> </a:t>
          </a:r>
          <a:endParaRPr lang="ru-RU" sz="2400" b="1" kern="1200" dirty="0"/>
        </a:p>
      </dsp:txBody>
      <dsp:txXfrm>
        <a:off x="0" y="4060602"/>
        <a:ext cx="7215237" cy="7971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8134672" cy="2115666"/>
          </a:xfrm>
        </p:spPr>
        <p:txBody>
          <a:bodyPr>
            <a:normAutofit/>
          </a:bodyPr>
          <a:lstStyle/>
          <a:p>
            <a:r>
              <a:rPr lang="ru-RU" sz="3100" b="1" dirty="0" smtClean="0"/>
              <a:t>Рабочая программа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по основам безопасности жизнедеятельности детей 3-7(8) лет</a:t>
            </a:r>
            <a:br>
              <a:rPr lang="ru-RU" sz="3100" dirty="0" smtClean="0"/>
            </a:br>
            <a:r>
              <a:rPr lang="ru-RU" sz="3100" b="1" dirty="0" smtClean="0"/>
              <a:t>«В мире безопасного поведения»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422108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60648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Муниципальное бюджетное дошкольное образовательное учреждение Центр развития ребенка – детский сад № 17</a:t>
            </a:r>
          </a:p>
          <a:p>
            <a:pPr algn="ctr"/>
            <a:r>
              <a:rPr lang="ru-RU" b="1" dirty="0" smtClean="0"/>
              <a:t>город Ревда </a:t>
            </a:r>
            <a:endParaRPr lang="ru-RU" b="1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-362" t="-1283" b="-1466"/>
          <a:stretch>
            <a:fillRect/>
          </a:stretch>
        </p:blipFill>
        <p:spPr bwMode="auto">
          <a:xfrm>
            <a:off x="251520" y="404664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s://www.culture.ru/storage/images/29a496a9-cf14-5678-9a09-b7345fc1604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789040"/>
            <a:ext cx="7632848" cy="27038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VI </a:t>
            </a:r>
            <a:r>
              <a:rPr lang="ru-RU" b="1" dirty="0" smtClean="0"/>
              <a:t>направление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 smtClean="0"/>
              <a:t>Ребенок и терроризм»</a:t>
            </a:r>
            <a:endParaRPr lang="ru-RU" dirty="0"/>
          </a:p>
        </p:txBody>
      </p:sp>
      <p:pic>
        <p:nvPicPr>
          <p:cNvPr id="7169" name="Picture 1" descr="C:\Users\user\Desktop\антитеррор\МБДОУ детский сад 17\IMG_00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3996444" cy="2664296"/>
          </a:xfrm>
          <a:prstGeom prst="rect">
            <a:avLst/>
          </a:prstGeom>
          <a:noFill/>
        </p:spPr>
      </p:pic>
      <p:pic>
        <p:nvPicPr>
          <p:cNvPr id="7170" name="Picture 2" descr="C:\Users\user\Desktop\антитеррор\МБДОУ детский сад 17\WhatsApp Image 2021-12-23 at 13.12.54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3707904" cy="4943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VII </a:t>
            </a:r>
            <a:r>
              <a:rPr lang="ru-RU" sz="2800" b="1" dirty="0" smtClean="0"/>
              <a:t>направление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 smtClean="0"/>
              <a:t>Информационная культура и безопасность»</a:t>
            </a:r>
            <a:endParaRPr lang="ru-RU" sz="2800" dirty="0"/>
          </a:p>
        </p:txBody>
      </p:sp>
      <p:pic>
        <p:nvPicPr>
          <p:cNvPr id="6146" name="Picture 2" descr="https://otkritkis.com/wp-content/uploads/2022/01/interne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28800"/>
            <a:ext cx="6084168" cy="4563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28625" y="285729"/>
            <a:ext cx="8229600" cy="93982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/>
              <a:t>Средства ознакомления детей с основами безопасности</a:t>
            </a:r>
            <a:r>
              <a:rPr lang="ru-RU" sz="3600" dirty="0" smtClean="0"/>
              <a:t>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428736"/>
          <a:ext cx="700092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6429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smtClean="0"/>
              <a:t>Методы ознакомления детей с основами безопасности</a:t>
            </a:r>
            <a:r>
              <a:rPr lang="ru-RU" sz="3600" smtClean="0"/>
              <a:t>: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214414" y="1500174"/>
          <a:ext cx="7215238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11560" y="2636912"/>
            <a:ext cx="8229600" cy="1285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8005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СПАСИБО  ЗА ВНИМАНИЕ!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 l="-362" t="-1283" b="-1466"/>
          <a:stretch>
            <a:fillRect/>
          </a:stretch>
        </p:blipFill>
        <p:spPr bwMode="auto">
          <a:xfrm>
            <a:off x="251520" y="404664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71600" y="260648"/>
            <a:ext cx="77768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Муниципальное бюджетное дошкольное образовательное учреждение Центр развития ребенка – детский сад № 17</a:t>
            </a:r>
          </a:p>
          <a:p>
            <a:pPr algn="ctr"/>
            <a:r>
              <a:rPr lang="ru-RU" b="1" dirty="0" smtClean="0"/>
              <a:t>город Ревда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etskiysayt.ru/wp-content/uploads/2021/01/cukhoml_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2864535" cy="42484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85592" y="692696"/>
            <a:ext cx="59584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0">
              <a:lnSpc>
                <a:spcPct val="150000"/>
              </a:lnSpc>
              <a:buNone/>
            </a:pP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Я не боюсь ещё и ещё раз</a:t>
            </a:r>
          </a:p>
          <a:p>
            <a:pPr marL="0" lvl="1" indent="0">
              <a:lnSpc>
                <a:spcPct val="150000"/>
              </a:lnSpc>
              <a:buNone/>
            </a:pP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повторять: забота о здоровье-это</a:t>
            </a:r>
            <a:endParaRPr lang="ru-RU" sz="2000" b="1" dirty="0" smtClean="0">
              <a:latin typeface="Georgia" pitchFamily="18" charset="0"/>
              <a:cs typeface="Arial" pitchFamily="34" charset="0"/>
            </a:endParaRPr>
          </a:p>
          <a:p>
            <a:pPr marL="0" lvl="1" indent="0">
              <a:lnSpc>
                <a:spcPct val="150000"/>
              </a:lnSpc>
              <a:buNone/>
            </a:pP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важнейший труд воспитателя. </a:t>
            </a:r>
          </a:p>
          <a:p>
            <a:pPr marL="0" lvl="1" indent="0">
              <a:lnSpc>
                <a:spcPct val="150000"/>
              </a:lnSpc>
              <a:buNone/>
            </a:pP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От</a:t>
            </a:r>
            <a:r>
              <a:rPr lang="ru-RU" sz="2000" b="1" dirty="0" smtClean="0">
                <a:latin typeface="Georgia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жизнерадостности, бодрости</a:t>
            </a:r>
            <a:endParaRPr lang="ru-RU" sz="2000" b="1" dirty="0" smtClean="0">
              <a:latin typeface="Georgia" pitchFamily="18" charset="0"/>
              <a:cs typeface="Arial" pitchFamily="34" charset="0"/>
            </a:endParaRPr>
          </a:p>
          <a:p>
            <a:pPr marL="0" lvl="1" indent="0" eaLnBrk="0" hangingPunct="0">
              <a:lnSpc>
                <a:spcPct val="150000"/>
              </a:lnSpc>
              <a:buNone/>
            </a:pP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детей зависит их одухотворенная </a:t>
            </a:r>
            <a:endParaRPr lang="ru-RU" sz="2000" b="1" dirty="0" smtClean="0">
              <a:latin typeface="Georgia" pitchFamily="18" charset="0"/>
              <a:cs typeface="Arial" pitchFamily="34" charset="0"/>
            </a:endParaRPr>
          </a:p>
          <a:p>
            <a:pPr marL="0" lvl="1" indent="0" eaLnBrk="0" hangingPunct="0">
              <a:lnSpc>
                <a:spcPct val="150000"/>
              </a:lnSpc>
              <a:buNone/>
            </a:pP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жизнь, мировоззрение, умственное </a:t>
            </a:r>
            <a:endParaRPr lang="ru-RU" sz="2000" b="1" dirty="0" smtClean="0">
              <a:latin typeface="Georgia" pitchFamily="18" charset="0"/>
              <a:cs typeface="Arial" pitchFamily="34" charset="0"/>
            </a:endParaRPr>
          </a:p>
          <a:p>
            <a:pPr marL="0" lvl="1" indent="0" eaLnBrk="0" hangingPunct="0">
              <a:lnSpc>
                <a:spcPct val="150000"/>
              </a:lnSpc>
              <a:buNone/>
            </a:pP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развитие, прочность знаний, вера</a:t>
            </a:r>
            <a:r>
              <a:rPr lang="ru-RU" sz="2000" b="1" dirty="0" smtClean="0">
                <a:latin typeface="Georgia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 в свои </a:t>
            </a:r>
            <a:r>
              <a:rPr lang="ru-RU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силы. </a:t>
            </a:r>
            <a:endParaRPr lang="ru-RU" sz="2000" b="1" dirty="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01317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i="1" dirty="0" smtClean="0"/>
              <a:t>Сухомлинский </a:t>
            </a:r>
          </a:p>
          <a:p>
            <a:pPr algn="ctr">
              <a:buNone/>
            </a:pPr>
            <a:r>
              <a:rPr lang="ru-RU" b="1" i="1" dirty="0" smtClean="0"/>
              <a:t>Василий Александрович</a:t>
            </a:r>
          </a:p>
          <a:p>
            <a:pPr algn="ctr">
              <a:buNone/>
            </a:pPr>
            <a:r>
              <a:rPr lang="ru-RU" b="1" dirty="0" smtClean="0"/>
              <a:t>(1918 – 1970)</a:t>
            </a:r>
          </a:p>
          <a:p>
            <a:pPr algn="ctr">
              <a:buNone/>
            </a:pPr>
            <a:r>
              <a:rPr lang="ru-RU" dirty="0" smtClean="0"/>
              <a:t>Педагог, писатель, публицист, создатель народной педагогики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8"/>
          <p:cNvGrpSpPr>
            <a:grpSpLocks/>
          </p:cNvGrpSpPr>
          <p:nvPr/>
        </p:nvGrpSpPr>
        <p:grpSpPr bwMode="auto">
          <a:xfrm rot="-4042809">
            <a:off x="2666329" y="248926"/>
            <a:ext cx="990600" cy="1524000"/>
            <a:chOff x="1109" y="1171"/>
            <a:chExt cx="1645" cy="924"/>
          </a:xfrm>
        </p:grpSpPr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vert="eaVert"/>
            <a:lstStyle/>
            <a:p>
              <a:endParaRPr lang="ru-RU"/>
            </a:p>
          </p:txBody>
        </p:sp>
      </p:grpSp>
      <p:grpSp>
        <p:nvGrpSpPr>
          <p:cNvPr id="8" name="Group 18"/>
          <p:cNvGrpSpPr>
            <a:grpSpLocks/>
          </p:cNvGrpSpPr>
          <p:nvPr/>
        </p:nvGrpSpPr>
        <p:grpSpPr bwMode="auto">
          <a:xfrm rot="-2177585">
            <a:off x="3305376" y="1859555"/>
            <a:ext cx="1084263" cy="1671638"/>
            <a:chOff x="1109" y="1171"/>
            <a:chExt cx="1645" cy="924"/>
          </a:xfrm>
        </p:grpSpPr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251520" y="332656"/>
            <a:ext cx="2520280" cy="100811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</a:rPr>
              <a:t>ЦЕЛЬ</a:t>
            </a:r>
            <a:endParaRPr lang="ru-RU" sz="3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060848"/>
            <a:ext cx="2520280" cy="100811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+mj-lt"/>
              </a:rPr>
              <a:t>Задачи</a:t>
            </a:r>
            <a:endParaRPr lang="ru-RU" sz="3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AutoShape 10" descr="Пергамент"/>
          <p:cNvSpPr>
            <a:spLocks noChangeArrowheads="1"/>
          </p:cNvSpPr>
          <p:nvPr/>
        </p:nvSpPr>
        <p:spPr bwMode="auto">
          <a:xfrm>
            <a:off x="3923928" y="260648"/>
            <a:ext cx="5005220" cy="2348880"/>
          </a:xfrm>
          <a:prstGeom prst="horizontalScroll">
            <a:avLst>
              <a:gd name="adj" fmla="val 9879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Tx/>
              <a:buChar char="•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познакомить воспитанников с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элементарными правилами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безопасного поведения в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различных ситуациях </a:t>
            </a:r>
          </a:p>
          <a:p>
            <a:pPr algn="ctr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сформировать умение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 самостоятельно применять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их в жизни </a:t>
            </a:r>
            <a:endParaRPr lang="ru-RU" sz="2000" b="1" u="sng" dirty="0">
              <a:solidFill>
                <a:schemeClr val="accent2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5" name="AutoShape 10" descr="Пергамент"/>
          <p:cNvSpPr>
            <a:spLocks noChangeArrowheads="1"/>
          </p:cNvSpPr>
          <p:nvPr/>
        </p:nvSpPr>
        <p:spPr bwMode="auto">
          <a:xfrm>
            <a:off x="0" y="2714596"/>
            <a:ext cx="8763000" cy="4143404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marL="342900" lvl="1" indent="-342900" algn="just">
              <a:buAutoNum type="arabicPeriod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Формировать первичные знания и представления о безопасном </a:t>
            </a:r>
          </a:p>
          <a:p>
            <a:pPr marL="342900" lvl="1" indent="-342900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поведении в быту, социуме. </a:t>
            </a:r>
          </a:p>
          <a:p>
            <a:pPr marL="0" lvl="1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2. Научить воспитанников адекватно, осознанно действовать</a:t>
            </a:r>
          </a:p>
          <a:p>
            <a:pPr marL="0" lvl="1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 в той или иной обстановке, опасных ситуациях и способах </a:t>
            </a:r>
          </a:p>
          <a:p>
            <a:pPr marL="0" lvl="1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поведения в них.</a:t>
            </a:r>
          </a:p>
          <a:p>
            <a:pPr lvl="0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3. Помочь овладеть элементарными навыками безопасного</a:t>
            </a:r>
          </a:p>
          <a:p>
            <a:pPr lvl="0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 поведения дома, на улице, в парке, в транспорте, на железной</a:t>
            </a:r>
          </a:p>
          <a:p>
            <a:pPr lvl="0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 дороге, в сети Интернет и при использовании сотового телефона.</a:t>
            </a:r>
          </a:p>
          <a:p>
            <a:pPr lvl="0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4. Воспитывать осознанное отношение к выполнению правил </a:t>
            </a:r>
          </a:p>
          <a:p>
            <a:pPr lvl="0"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itchFamily="18" charset="0"/>
              </a:rPr>
              <a:t>безопасности.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18"/>
          <p:cNvGrpSpPr>
            <a:grpSpLocks/>
          </p:cNvGrpSpPr>
          <p:nvPr/>
        </p:nvGrpSpPr>
        <p:grpSpPr bwMode="auto">
          <a:xfrm rot="2382592">
            <a:off x="4455507" y="1094742"/>
            <a:ext cx="820619" cy="1284139"/>
            <a:chOff x="1109" y="1171"/>
            <a:chExt cx="1645" cy="924"/>
          </a:xfrm>
        </p:grpSpPr>
        <p:sp>
          <p:nvSpPr>
            <p:cNvPr id="45" name="Freeform 19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9" name="Group 18"/>
          <p:cNvGrpSpPr>
            <a:grpSpLocks/>
          </p:cNvGrpSpPr>
          <p:nvPr/>
        </p:nvGrpSpPr>
        <p:grpSpPr bwMode="auto">
          <a:xfrm rot="1708698" flipH="1">
            <a:off x="5467763" y="1266809"/>
            <a:ext cx="1564318" cy="1435885"/>
            <a:chOff x="1109" y="1171"/>
            <a:chExt cx="1645" cy="924"/>
          </a:xfrm>
        </p:grpSpPr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22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Group 18"/>
          <p:cNvGrpSpPr>
            <a:grpSpLocks/>
          </p:cNvGrpSpPr>
          <p:nvPr/>
        </p:nvGrpSpPr>
        <p:grpSpPr bwMode="auto">
          <a:xfrm rot="-5400000">
            <a:off x="2188896" y="2139696"/>
            <a:ext cx="864096" cy="1714512"/>
            <a:chOff x="1109" y="1171"/>
            <a:chExt cx="1645" cy="924"/>
          </a:xfrm>
        </p:grpSpPr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vert="eaVert"/>
            <a:lstStyle/>
            <a:p>
              <a:endParaRPr lang="ru-RU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vert="eaVert"/>
            <a:lstStyle/>
            <a:p>
              <a:endParaRPr lang="ru-RU"/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 rot="11421591" flipH="1">
            <a:off x="3324127" y="4388103"/>
            <a:ext cx="1187671" cy="1445366"/>
            <a:chOff x="1109" y="1171"/>
            <a:chExt cx="1645" cy="924"/>
          </a:xfrm>
        </p:grpSpPr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  <p:grpSp>
        <p:nvGrpSpPr>
          <p:cNvPr id="14" name="Group 18"/>
          <p:cNvGrpSpPr>
            <a:grpSpLocks/>
          </p:cNvGrpSpPr>
          <p:nvPr/>
        </p:nvGrpSpPr>
        <p:grpSpPr bwMode="auto">
          <a:xfrm rot="19133061">
            <a:off x="2572639" y="995326"/>
            <a:ext cx="902378" cy="1703764"/>
            <a:chOff x="1109" y="1171"/>
            <a:chExt cx="1645" cy="924"/>
          </a:xfrm>
        </p:grpSpPr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AutoShape 62"/>
          <p:cNvSpPr>
            <a:spLocks noChangeArrowheads="1"/>
          </p:cNvSpPr>
          <p:nvPr/>
        </p:nvSpPr>
        <p:spPr bwMode="auto">
          <a:xfrm>
            <a:off x="3563888" y="2276872"/>
            <a:ext cx="2133600" cy="20574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b="1" dirty="0">
                <a:latin typeface="Bookman Old Style" pitchFamily="18" charset="0"/>
              </a:rPr>
              <a:t>ОСНОВНЫЕ</a:t>
            </a:r>
          </a:p>
          <a:p>
            <a:pPr algn="ctr"/>
            <a:r>
              <a:rPr lang="ru-RU" b="1" dirty="0">
                <a:latin typeface="Bookman Old Style" pitchFamily="18" charset="0"/>
              </a:rPr>
              <a:t> </a:t>
            </a:r>
            <a:r>
              <a:rPr lang="ru-RU" b="1" dirty="0" smtClean="0">
                <a:latin typeface="Bookman Old Style" pitchFamily="18" charset="0"/>
              </a:rPr>
              <a:t>направления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3" name="AutoShape 10" descr="Пергамент"/>
          <p:cNvSpPr>
            <a:spLocks noChangeArrowheads="1"/>
          </p:cNvSpPr>
          <p:nvPr/>
        </p:nvSpPr>
        <p:spPr bwMode="auto">
          <a:xfrm>
            <a:off x="179512" y="476672"/>
            <a:ext cx="2808312" cy="1440160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«Правила дорожного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движения важны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все без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исключения»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5" name="AutoShape 10" descr="Пергамент"/>
          <p:cNvSpPr>
            <a:spLocks noChangeArrowheads="1"/>
          </p:cNvSpPr>
          <p:nvPr/>
        </p:nvSpPr>
        <p:spPr bwMode="auto">
          <a:xfrm>
            <a:off x="5076056" y="5157192"/>
            <a:ext cx="3061574" cy="1439020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«Основы безопасности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жизнедеятельности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дошкольников»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7" name="AutoShape 10" descr="Пергамент"/>
          <p:cNvSpPr>
            <a:spLocks noChangeArrowheads="1"/>
          </p:cNvSpPr>
          <p:nvPr/>
        </p:nvSpPr>
        <p:spPr bwMode="auto">
          <a:xfrm>
            <a:off x="755576" y="4869160"/>
            <a:ext cx="2917558" cy="1424027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«Правила поведения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на железной дороге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«Внимание, железная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дорога!»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10" name="AutoShape 10" descr="Пергамент"/>
          <p:cNvSpPr>
            <a:spLocks noChangeArrowheads="1"/>
          </p:cNvSpPr>
          <p:nvPr/>
        </p:nvSpPr>
        <p:spPr bwMode="auto">
          <a:xfrm>
            <a:off x="6444208" y="1484784"/>
            <a:ext cx="2374900" cy="1223963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Чрезвычайные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ситуации!»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11" name="AutoShape 10" descr="Пергамент"/>
          <p:cNvSpPr>
            <a:spLocks noChangeArrowheads="1"/>
          </p:cNvSpPr>
          <p:nvPr/>
        </p:nvSpPr>
        <p:spPr bwMode="auto">
          <a:xfrm>
            <a:off x="6372200" y="3501008"/>
            <a:ext cx="2374900" cy="1223963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Осторожно,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незнакомец!»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12" name="AutoShape 10" descr="Пергамент"/>
          <p:cNvSpPr>
            <a:spLocks noChangeArrowheads="1"/>
          </p:cNvSpPr>
          <p:nvPr/>
        </p:nvSpPr>
        <p:spPr bwMode="auto">
          <a:xfrm>
            <a:off x="3635896" y="260648"/>
            <a:ext cx="2662932" cy="1296144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Информационная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культура и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безопасность»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sp>
        <p:nvSpPr>
          <p:cNvPr id="13" name="AutoShape 10" descr="Пергамент"/>
          <p:cNvSpPr>
            <a:spLocks noChangeArrowheads="1"/>
          </p:cNvSpPr>
          <p:nvPr/>
        </p:nvSpPr>
        <p:spPr bwMode="auto">
          <a:xfrm>
            <a:off x="467544" y="3068960"/>
            <a:ext cx="2374900" cy="1223963"/>
          </a:xfrm>
          <a:prstGeom prst="horizont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57150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Ребенок и </a:t>
            </a:r>
          </a:p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itchFamily="18" charset="0"/>
              </a:rPr>
              <a:t>терроризм»</a:t>
            </a:r>
            <a:endParaRPr lang="ru-RU" b="1" dirty="0">
              <a:solidFill>
                <a:srgbClr val="7030A0"/>
              </a:solidFill>
              <a:latin typeface="Bookman Old Style" pitchFamily="18" charset="0"/>
            </a:endParaRPr>
          </a:p>
        </p:txBody>
      </p:sp>
      <p:grpSp>
        <p:nvGrpSpPr>
          <p:cNvPr id="34" name="Group 18"/>
          <p:cNvGrpSpPr>
            <a:grpSpLocks/>
          </p:cNvGrpSpPr>
          <p:nvPr/>
        </p:nvGrpSpPr>
        <p:grpSpPr bwMode="auto">
          <a:xfrm rot="3605967" flipH="1">
            <a:off x="5715448" y="2598572"/>
            <a:ext cx="1601538" cy="1404862"/>
            <a:chOff x="1109" y="1171"/>
            <a:chExt cx="1645" cy="924"/>
          </a:xfrm>
        </p:grpSpPr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 vert="eaVert"/>
            <a:lstStyle/>
            <a:p>
              <a:endParaRPr lang="ru-RU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 vert="eaVert"/>
            <a:lstStyle/>
            <a:p>
              <a:endParaRPr lang="ru-RU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 vert="eaVert"/>
            <a:lstStyle/>
            <a:p>
              <a:endParaRPr lang="ru-RU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rot="10800000" vert="eaVert"/>
            <a:lstStyle/>
            <a:p>
              <a:endParaRPr lang="ru-RU"/>
            </a:p>
          </p:txBody>
        </p:sp>
      </p:grpSp>
      <p:grpSp>
        <p:nvGrpSpPr>
          <p:cNvPr id="39" name="Group 18"/>
          <p:cNvGrpSpPr>
            <a:grpSpLocks/>
          </p:cNvGrpSpPr>
          <p:nvPr/>
        </p:nvGrpSpPr>
        <p:grpSpPr bwMode="auto">
          <a:xfrm rot="11421591">
            <a:off x="4610782" y="4553734"/>
            <a:ext cx="2154684" cy="626648"/>
            <a:chOff x="1109" y="1171"/>
            <a:chExt cx="1645" cy="924"/>
          </a:xfrm>
        </p:grpSpPr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1110" y="1174"/>
              <a:ext cx="952" cy="607"/>
            </a:xfrm>
            <a:custGeom>
              <a:avLst/>
              <a:gdLst>
                <a:gd name="T0" fmla="*/ 0 w 952"/>
                <a:gd name="T1" fmla="*/ 0 h 607"/>
                <a:gd name="T2" fmla="*/ 0 w 952"/>
                <a:gd name="T3" fmla="*/ 45 h 607"/>
                <a:gd name="T4" fmla="*/ 69 w 952"/>
                <a:gd name="T5" fmla="*/ 57 h 607"/>
                <a:gd name="T6" fmla="*/ 132 w 952"/>
                <a:gd name="T7" fmla="*/ 72 h 607"/>
                <a:gd name="T8" fmla="*/ 189 w 952"/>
                <a:gd name="T9" fmla="*/ 90 h 607"/>
                <a:gd name="T10" fmla="*/ 248 w 952"/>
                <a:gd name="T11" fmla="*/ 108 h 607"/>
                <a:gd name="T12" fmla="*/ 298 w 952"/>
                <a:gd name="T13" fmla="*/ 126 h 607"/>
                <a:gd name="T14" fmla="*/ 340 w 952"/>
                <a:gd name="T15" fmla="*/ 144 h 607"/>
                <a:gd name="T16" fmla="*/ 379 w 952"/>
                <a:gd name="T17" fmla="*/ 160 h 607"/>
                <a:gd name="T18" fmla="*/ 424 w 952"/>
                <a:gd name="T19" fmla="*/ 181 h 607"/>
                <a:gd name="T20" fmla="*/ 463 w 952"/>
                <a:gd name="T21" fmla="*/ 205 h 607"/>
                <a:gd name="T22" fmla="*/ 508 w 952"/>
                <a:gd name="T23" fmla="*/ 235 h 607"/>
                <a:gd name="T24" fmla="*/ 544 w 952"/>
                <a:gd name="T25" fmla="*/ 262 h 607"/>
                <a:gd name="T26" fmla="*/ 580 w 952"/>
                <a:gd name="T27" fmla="*/ 289 h 607"/>
                <a:gd name="T28" fmla="*/ 613 w 952"/>
                <a:gd name="T29" fmla="*/ 319 h 607"/>
                <a:gd name="T30" fmla="*/ 655 w 952"/>
                <a:gd name="T31" fmla="*/ 355 h 607"/>
                <a:gd name="T32" fmla="*/ 700 w 952"/>
                <a:gd name="T33" fmla="*/ 397 h 607"/>
                <a:gd name="T34" fmla="*/ 726 w 952"/>
                <a:gd name="T35" fmla="*/ 427 h 607"/>
                <a:gd name="T36" fmla="*/ 753 w 952"/>
                <a:gd name="T37" fmla="*/ 459 h 607"/>
                <a:gd name="T38" fmla="*/ 780 w 952"/>
                <a:gd name="T39" fmla="*/ 490 h 607"/>
                <a:gd name="T40" fmla="*/ 804 w 952"/>
                <a:gd name="T41" fmla="*/ 520 h 607"/>
                <a:gd name="T42" fmla="*/ 834 w 952"/>
                <a:gd name="T43" fmla="*/ 568 h 607"/>
                <a:gd name="T44" fmla="*/ 852 w 952"/>
                <a:gd name="T45" fmla="*/ 607 h 607"/>
                <a:gd name="T46" fmla="*/ 952 w 952"/>
                <a:gd name="T47" fmla="*/ 595 h 607"/>
                <a:gd name="T48" fmla="*/ 919 w 952"/>
                <a:gd name="T49" fmla="*/ 529 h 607"/>
                <a:gd name="T50" fmla="*/ 870 w 952"/>
                <a:gd name="T51" fmla="*/ 459 h 607"/>
                <a:gd name="T52" fmla="*/ 819 w 952"/>
                <a:gd name="T53" fmla="*/ 400 h 607"/>
                <a:gd name="T54" fmla="*/ 753 w 952"/>
                <a:gd name="T55" fmla="*/ 337 h 607"/>
                <a:gd name="T56" fmla="*/ 664 w 952"/>
                <a:gd name="T57" fmla="*/ 247 h 607"/>
                <a:gd name="T58" fmla="*/ 565 w 952"/>
                <a:gd name="T59" fmla="*/ 172 h 607"/>
                <a:gd name="T60" fmla="*/ 460 w 952"/>
                <a:gd name="T61" fmla="*/ 108 h 607"/>
                <a:gd name="T62" fmla="*/ 367 w 952"/>
                <a:gd name="T63" fmla="*/ 69 h 607"/>
                <a:gd name="T64" fmla="*/ 251 w 952"/>
                <a:gd name="T65" fmla="*/ 30 h 607"/>
                <a:gd name="T66" fmla="*/ 156 w 952"/>
                <a:gd name="T67" fmla="*/ 15 h 607"/>
                <a:gd name="T68" fmla="*/ 0 w 952"/>
                <a:gd name="T69" fmla="*/ 0 h 6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2"/>
                <a:gd name="T106" fmla="*/ 0 h 607"/>
                <a:gd name="T107" fmla="*/ 952 w 952"/>
                <a:gd name="T108" fmla="*/ 607 h 6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2" h="607">
                  <a:moveTo>
                    <a:pt x="0" y="0"/>
                  </a:moveTo>
                  <a:lnTo>
                    <a:pt x="0" y="45"/>
                  </a:lnTo>
                  <a:lnTo>
                    <a:pt x="69" y="57"/>
                  </a:lnTo>
                  <a:lnTo>
                    <a:pt x="132" y="72"/>
                  </a:lnTo>
                  <a:lnTo>
                    <a:pt x="189" y="90"/>
                  </a:lnTo>
                  <a:lnTo>
                    <a:pt x="248" y="108"/>
                  </a:lnTo>
                  <a:lnTo>
                    <a:pt x="298" y="126"/>
                  </a:lnTo>
                  <a:lnTo>
                    <a:pt x="340" y="144"/>
                  </a:lnTo>
                  <a:lnTo>
                    <a:pt x="379" y="160"/>
                  </a:lnTo>
                  <a:lnTo>
                    <a:pt x="424" y="181"/>
                  </a:lnTo>
                  <a:lnTo>
                    <a:pt x="463" y="205"/>
                  </a:lnTo>
                  <a:lnTo>
                    <a:pt x="508" y="235"/>
                  </a:lnTo>
                  <a:lnTo>
                    <a:pt x="544" y="262"/>
                  </a:lnTo>
                  <a:lnTo>
                    <a:pt x="580" y="289"/>
                  </a:lnTo>
                  <a:lnTo>
                    <a:pt x="613" y="319"/>
                  </a:lnTo>
                  <a:lnTo>
                    <a:pt x="655" y="355"/>
                  </a:lnTo>
                  <a:lnTo>
                    <a:pt x="700" y="397"/>
                  </a:lnTo>
                  <a:lnTo>
                    <a:pt x="726" y="427"/>
                  </a:lnTo>
                  <a:lnTo>
                    <a:pt x="753" y="459"/>
                  </a:lnTo>
                  <a:lnTo>
                    <a:pt x="780" y="490"/>
                  </a:lnTo>
                  <a:lnTo>
                    <a:pt x="804" y="520"/>
                  </a:lnTo>
                  <a:lnTo>
                    <a:pt x="834" y="568"/>
                  </a:lnTo>
                  <a:lnTo>
                    <a:pt x="852" y="607"/>
                  </a:lnTo>
                  <a:lnTo>
                    <a:pt x="952" y="595"/>
                  </a:lnTo>
                  <a:lnTo>
                    <a:pt x="919" y="529"/>
                  </a:lnTo>
                  <a:lnTo>
                    <a:pt x="870" y="459"/>
                  </a:lnTo>
                  <a:lnTo>
                    <a:pt x="819" y="400"/>
                  </a:lnTo>
                  <a:lnTo>
                    <a:pt x="753" y="337"/>
                  </a:lnTo>
                  <a:lnTo>
                    <a:pt x="664" y="247"/>
                  </a:lnTo>
                  <a:lnTo>
                    <a:pt x="565" y="172"/>
                  </a:lnTo>
                  <a:lnTo>
                    <a:pt x="460" y="108"/>
                  </a:lnTo>
                  <a:lnTo>
                    <a:pt x="367" y="69"/>
                  </a:lnTo>
                  <a:lnTo>
                    <a:pt x="251" y="30"/>
                  </a:lnTo>
                  <a:lnTo>
                    <a:pt x="156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2261" y="1661"/>
              <a:ext cx="493" cy="434"/>
            </a:xfrm>
            <a:custGeom>
              <a:avLst/>
              <a:gdLst>
                <a:gd name="T0" fmla="*/ 0 w 493"/>
                <a:gd name="T1" fmla="*/ 335 h 434"/>
                <a:gd name="T2" fmla="*/ 0 w 493"/>
                <a:gd name="T3" fmla="*/ 434 h 434"/>
                <a:gd name="T4" fmla="*/ 20 w 493"/>
                <a:gd name="T5" fmla="*/ 409 h 434"/>
                <a:gd name="T6" fmla="*/ 42 w 493"/>
                <a:gd name="T7" fmla="*/ 383 h 434"/>
                <a:gd name="T8" fmla="*/ 71 w 493"/>
                <a:gd name="T9" fmla="*/ 356 h 434"/>
                <a:gd name="T10" fmla="*/ 107 w 493"/>
                <a:gd name="T11" fmla="*/ 325 h 434"/>
                <a:gd name="T12" fmla="*/ 142 w 493"/>
                <a:gd name="T13" fmla="*/ 291 h 434"/>
                <a:gd name="T14" fmla="*/ 178 w 493"/>
                <a:gd name="T15" fmla="*/ 259 h 434"/>
                <a:gd name="T16" fmla="*/ 211 w 493"/>
                <a:gd name="T17" fmla="*/ 232 h 434"/>
                <a:gd name="T18" fmla="*/ 241 w 493"/>
                <a:gd name="T19" fmla="*/ 208 h 434"/>
                <a:gd name="T20" fmla="*/ 274 w 493"/>
                <a:gd name="T21" fmla="*/ 186 h 434"/>
                <a:gd name="T22" fmla="*/ 308 w 493"/>
                <a:gd name="T23" fmla="*/ 164 h 434"/>
                <a:gd name="T24" fmla="*/ 348 w 493"/>
                <a:gd name="T25" fmla="*/ 141 h 434"/>
                <a:gd name="T26" fmla="*/ 385 w 493"/>
                <a:gd name="T27" fmla="*/ 123 h 434"/>
                <a:gd name="T28" fmla="*/ 423 w 493"/>
                <a:gd name="T29" fmla="*/ 107 h 434"/>
                <a:gd name="T30" fmla="*/ 463 w 493"/>
                <a:gd name="T31" fmla="*/ 90 h 434"/>
                <a:gd name="T32" fmla="*/ 493 w 493"/>
                <a:gd name="T33" fmla="*/ 76 h 434"/>
                <a:gd name="T34" fmla="*/ 493 w 493"/>
                <a:gd name="T35" fmla="*/ 0 h 434"/>
                <a:gd name="T36" fmla="*/ 439 w 493"/>
                <a:gd name="T37" fmla="*/ 15 h 434"/>
                <a:gd name="T38" fmla="*/ 360 w 493"/>
                <a:gd name="T39" fmla="*/ 49 h 434"/>
                <a:gd name="T40" fmla="*/ 259 w 493"/>
                <a:gd name="T41" fmla="*/ 92 h 434"/>
                <a:gd name="T42" fmla="*/ 185 w 493"/>
                <a:gd name="T43" fmla="*/ 138 h 434"/>
                <a:gd name="T44" fmla="*/ 117 w 493"/>
                <a:gd name="T45" fmla="*/ 204 h 434"/>
                <a:gd name="T46" fmla="*/ 50 w 493"/>
                <a:gd name="T47" fmla="*/ 259 h 434"/>
                <a:gd name="T48" fmla="*/ 0 w 493"/>
                <a:gd name="T49" fmla="*/ 312 h 434"/>
                <a:gd name="T50" fmla="*/ 0 w 493"/>
                <a:gd name="T51" fmla="*/ 433 h 434"/>
                <a:gd name="T52" fmla="*/ 0 w 493"/>
                <a:gd name="T53" fmla="*/ 431 h 434"/>
                <a:gd name="T54" fmla="*/ 0 w 493"/>
                <a:gd name="T55" fmla="*/ 335 h 43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3"/>
                <a:gd name="T85" fmla="*/ 0 h 434"/>
                <a:gd name="T86" fmla="*/ 493 w 493"/>
                <a:gd name="T87" fmla="*/ 434 h 43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3" h="434">
                  <a:moveTo>
                    <a:pt x="0" y="335"/>
                  </a:moveTo>
                  <a:lnTo>
                    <a:pt x="0" y="434"/>
                  </a:lnTo>
                  <a:lnTo>
                    <a:pt x="20" y="409"/>
                  </a:lnTo>
                  <a:lnTo>
                    <a:pt x="42" y="383"/>
                  </a:lnTo>
                  <a:lnTo>
                    <a:pt x="71" y="356"/>
                  </a:lnTo>
                  <a:lnTo>
                    <a:pt x="107" y="325"/>
                  </a:lnTo>
                  <a:lnTo>
                    <a:pt x="142" y="291"/>
                  </a:lnTo>
                  <a:lnTo>
                    <a:pt x="178" y="259"/>
                  </a:lnTo>
                  <a:lnTo>
                    <a:pt x="211" y="232"/>
                  </a:lnTo>
                  <a:lnTo>
                    <a:pt x="241" y="208"/>
                  </a:lnTo>
                  <a:lnTo>
                    <a:pt x="274" y="186"/>
                  </a:lnTo>
                  <a:lnTo>
                    <a:pt x="308" y="164"/>
                  </a:lnTo>
                  <a:lnTo>
                    <a:pt x="348" y="141"/>
                  </a:lnTo>
                  <a:lnTo>
                    <a:pt x="385" y="123"/>
                  </a:lnTo>
                  <a:lnTo>
                    <a:pt x="423" y="107"/>
                  </a:lnTo>
                  <a:lnTo>
                    <a:pt x="463" y="90"/>
                  </a:lnTo>
                  <a:lnTo>
                    <a:pt x="493" y="76"/>
                  </a:lnTo>
                  <a:lnTo>
                    <a:pt x="493" y="0"/>
                  </a:lnTo>
                  <a:lnTo>
                    <a:pt x="439" y="15"/>
                  </a:lnTo>
                  <a:lnTo>
                    <a:pt x="360" y="49"/>
                  </a:lnTo>
                  <a:lnTo>
                    <a:pt x="259" y="92"/>
                  </a:lnTo>
                  <a:lnTo>
                    <a:pt x="185" y="138"/>
                  </a:lnTo>
                  <a:lnTo>
                    <a:pt x="117" y="204"/>
                  </a:lnTo>
                  <a:lnTo>
                    <a:pt x="50" y="259"/>
                  </a:lnTo>
                  <a:lnTo>
                    <a:pt x="0" y="312"/>
                  </a:lnTo>
                  <a:lnTo>
                    <a:pt x="0" y="433"/>
                  </a:lnTo>
                  <a:lnTo>
                    <a:pt x="0" y="431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auto">
            <a:xfrm>
              <a:off x="1670" y="1824"/>
              <a:ext cx="589" cy="270"/>
            </a:xfrm>
            <a:custGeom>
              <a:avLst/>
              <a:gdLst>
                <a:gd name="T0" fmla="*/ 0 w 589"/>
                <a:gd name="T1" fmla="*/ 0 h 270"/>
                <a:gd name="T2" fmla="*/ 0 w 589"/>
                <a:gd name="T3" fmla="*/ 83 h 270"/>
                <a:gd name="T4" fmla="*/ 38 w 589"/>
                <a:gd name="T5" fmla="*/ 90 h 270"/>
                <a:gd name="T6" fmla="*/ 77 w 589"/>
                <a:gd name="T7" fmla="*/ 97 h 270"/>
                <a:gd name="T8" fmla="*/ 114 w 589"/>
                <a:gd name="T9" fmla="*/ 106 h 270"/>
                <a:gd name="T10" fmla="*/ 152 w 589"/>
                <a:gd name="T11" fmla="*/ 115 h 270"/>
                <a:gd name="T12" fmla="*/ 196 w 589"/>
                <a:gd name="T13" fmla="*/ 126 h 270"/>
                <a:gd name="T14" fmla="*/ 244 w 589"/>
                <a:gd name="T15" fmla="*/ 138 h 270"/>
                <a:gd name="T16" fmla="*/ 304 w 589"/>
                <a:gd name="T17" fmla="*/ 156 h 270"/>
                <a:gd name="T18" fmla="*/ 362 w 589"/>
                <a:gd name="T19" fmla="*/ 172 h 270"/>
                <a:gd name="T20" fmla="*/ 400 w 589"/>
                <a:gd name="T21" fmla="*/ 185 h 270"/>
                <a:gd name="T22" fmla="*/ 445 w 589"/>
                <a:gd name="T23" fmla="*/ 203 h 270"/>
                <a:gd name="T24" fmla="*/ 494 w 589"/>
                <a:gd name="T25" fmla="*/ 223 h 270"/>
                <a:gd name="T26" fmla="*/ 538 w 589"/>
                <a:gd name="T27" fmla="*/ 243 h 270"/>
                <a:gd name="T28" fmla="*/ 570 w 589"/>
                <a:gd name="T29" fmla="*/ 259 h 270"/>
                <a:gd name="T30" fmla="*/ 589 w 589"/>
                <a:gd name="T31" fmla="*/ 270 h 270"/>
                <a:gd name="T32" fmla="*/ 589 w 589"/>
                <a:gd name="T33" fmla="*/ 167 h 270"/>
                <a:gd name="T34" fmla="*/ 552 w 589"/>
                <a:gd name="T35" fmla="*/ 141 h 270"/>
                <a:gd name="T36" fmla="*/ 478 w 589"/>
                <a:gd name="T37" fmla="*/ 105 h 270"/>
                <a:gd name="T38" fmla="*/ 392 w 589"/>
                <a:gd name="T39" fmla="*/ 69 h 270"/>
                <a:gd name="T40" fmla="*/ 315 w 589"/>
                <a:gd name="T41" fmla="*/ 49 h 270"/>
                <a:gd name="T42" fmla="*/ 226 w 589"/>
                <a:gd name="T43" fmla="*/ 24 h 270"/>
                <a:gd name="T44" fmla="*/ 137 w 589"/>
                <a:gd name="T45" fmla="*/ 7 h 270"/>
                <a:gd name="T46" fmla="*/ 74 w 589"/>
                <a:gd name="T47" fmla="*/ 1 h 270"/>
                <a:gd name="T48" fmla="*/ 0 w 589"/>
                <a:gd name="T49" fmla="*/ 0 h 27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89"/>
                <a:gd name="T76" fmla="*/ 0 h 270"/>
                <a:gd name="T77" fmla="*/ 589 w 589"/>
                <a:gd name="T78" fmla="*/ 270 h 27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89" h="270">
                  <a:moveTo>
                    <a:pt x="0" y="0"/>
                  </a:moveTo>
                  <a:lnTo>
                    <a:pt x="0" y="83"/>
                  </a:lnTo>
                  <a:lnTo>
                    <a:pt x="38" y="90"/>
                  </a:lnTo>
                  <a:lnTo>
                    <a:pt x="77" y="97"/>
                  </a:lnTo>
                  <a:lnTo>
                    <a:pt x="114" y="106"/>
                  </a:lnTo>
                  <a:lnTo>
                    <a:pt x="152" y="115"/>
                  </a:lnTo>
                  <a:lnTo>
                    <a:pt x="196" y="126"/>
                  </a:lnTo>
                  <a:lnTo>
                    <a:pt x="244" y="138"/>
                  </a:lnTo>
                  <a:lnTo>
                    <a:pt x="304" y="156"/>
                  </a:lnTo>
                  <a:lnTo>
                    <a:pt x="362" y="172"/>
                  </a:lnTo>
                  <a:lnTo>
                    <a:pt x="400" y="185"/>
                  </a:lnTo>
                  <a:lnTo>
                    <a:pt x="445" y="203"/>
                  </a:lnTo>
                  <a:lnTo>
                    <a:pt x="494" y="223"/>
                  </a:lnTo>
                  <a:lnTo>
                    <a:pt x="538" y="243"/>
                  </a:lnTo>
                  <a:lnTo>
                    <a:pt x="570" y="259"/>
                  </a:lnTo>
                  <a:lnTo>
                    <a:pt x="589" y="270"/>
                  </a:lnTo>
                  <a:lnTo>
                    <a:pt x="589" y="167"/>
                  </a:lnTo>
                  <a:lnTo>
                    <a:pt x="552" y="141"/>
                  </a:lnTo>
                  <a:lnTo>
                    <a:pt x="478" y="105"/>
                  </a:lnTo>
                  <a:lnTo>
                    <a:pt x="392" y="69"/>
                  </a:lnTo>
                  <a:lnTo>
                    <a:pt x="315" y="49"/>
                  </a:lnTo>
                  <a:lnTo>
                    <a:pt x="226" y="24"/>
                  </a:lnTo>
                  <a:lnTo>
                    <a:pt x="137" y="7"/>
                  </a:lnTo>
                  <a:lnTo>
                    <a:pt x="7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  <p:sp>
          <p:nvSpPr>
            <p:cNvPr id="43" name="Freeform 22"/>
            <p:cNvSpPr>
              <a:spLocks/>
            </p:cNvSpPr>
            <p:nvPr/>
          </p:nvSpPr>
          <p:spPr bwMode="auto">
            <a:xfrm>
              <a:off x="1109" y="1171"/>
              <a:ext cx="1645" cy="823"/>
            </a:xfrm>
            <a:custGeom>
              <a:avLst/>
              <a:gdLst>
                <a:gd name="T0" fmla="*/ 90 w 1645"/>
                <a:gd name="T1" fmla="*/ 0 h 823"/>
                <a:gd name="T2" fmla="*/ 189 w 1645"/>
                <a:gd name="T3" fmla="*/ 0 h 823"/>
                <a:gd name="T4" fmla="*/ 291 w 1645"/>
                <a:gd name="T5" fmla="*/ 6 h 823"/>
                <a:gd name="T6" fmla="*/ 386 w 1645"/>
                <a:gd name="T7" fmla="*/ 21 h 823"/>
                <a:gd name="T8" fmla="*/ 496 w 1645"/>
                <a:gd name="T9" fmla="*/ 45 h 823"/>
                <a:gd name="T10" fmla="*/ 601 w 1645"/>
                <a:gd name="T11" fmla="*/ 78 h 823"/>
                <a:gd name="T12" fmla="*/ 712 w 1645"/>
                <a:gd name="T13" fmla="*/ 123 h 823"/>
                <a:gd name="T14" fmla="*/ 811 w 1645"/>
                <a:gd name="T15" fmla="*/ 170 h 823"/>
                <a:gd name="T16" fmla="*/ 905 w 1645"/>
                <a:gd name="T17" fmla="*/ 217 h 823"/>
                <a:gd name="T18" fmla="*/ 1001 w 1645"/>
                <a:gd name="T19" fmla="*/ 271 h 823"/>
                <a:gd name="T20" fmla="*/ 1091 w 1645"/>
                <a:gd name="T21" fmla="*/ 331 h 823"/>
                <a:gd name="T22" fmla="*/ 1178 w 1645"/>
                <a:gd name="T23" fmla="*/ 400 h 823"/>
                <a:gd name="T24" fmla="*/ 1249 w 1645"/>
                <a:gd name="T25" fmla="*/ 469 h 823"/>
                <a:gd name="T26" fmla="*/ 1297 w 1645"/>
                <a:gd name="T27" fmla="*/ 533 h 823"/>
                <a:gd name="T28" fmla="*/ 1596 w 1645"/>
                <a:gd name="T29" fmla="*/ 512 h 823"/>
                <a:gd name="T30" fmla="*/ 1494 w 1645"/>
                <a:gd name="T31" fmla="*/ 557 h 823"/>
                <a:gd name="T32" fmla="*/ 1423 w 1645"/>
                <a:gd name="T33" fmla="*/ 593 h 823"/>
                <a:gd name="T34" fmla="*/ 1364 w 1645"/>
                <a:gd name="T35" fmla="*/ 630 h 823"/>
                <a:gd name="T36" fmla="*/ 1307 w 1645"/>
                <a:gd name="T37" fmla="*/ 676 h 823"/>
                <a:gd name="T38" fmla="*/ 1240 w 1645"/>
                <a:gd name="T39" fmla="*/ 736 h 823"/>
                <a:gd name="T40" fmla="*/ 1178 w 1645"/>
                <a:gd name="T41" fmla="*/ 796 h 823"/>
                <a:gd name="T42" fmla="*/ 1124 w 1645"/>
                <a:gd name="T43" fmla="*/ 811 h 823"/>
                <a:gd name="T44" fmla="*/ 1068 w 1645"/>
                <a:gd name="T45" fmla="*/ 783 h 823"/>
                <a:gd name="T46" fmla="*/ 999 w 1645"/>
                <a:gd name="T47" fmla="*/ 755 h 823"/>
                <a:gd name="T48" fmla="*/ 936 w 1645"/>
                <a:gd name="T49" fmla="*/ 735 h 823"/>
                <a:gd name="T50" fmla="*/ 864 w 1645"/>
                <a:gd name="T51" fmla="*/ 715 h 823"/>
                <a:gd name="T52" fmla="*/ 791 w 1645"/>
                <a:gd name="T53" fmla="*/ 696 h 823"/>
                <a:gd name="T54" fmla="*/ 720 w 1645"/>
                <a:gd name="T55" fmla="*/ 681 h 823"/>
                <a:gd name="T56" fmla="*/ 652 w 1645"/>
                <a:gd name="T57" fmla="*/ 666 h 823"/>
                <a:gd name="T58" fmla="*/ 560 w 1645"/>
                <a:gd name="T59" fmla="*/ 652 h 823"/>
                <a:gd name="T60" fmla="*/ 896 w 1645"/>
                <a:gd name="T61" fmla="*/ 542 h 823"/>
                <a:gd name="T62" fmla="*/ 817 w 1645"/>
                <a:gd name="T63" fmla="*/ 439 h 823"/>
                <a:gd name="T64" fmla="*/ 757 w 1645"/>
                <a:gd name="T65" fmla="*/ 379 h 823"/>
                <a:gd name="T66" fmla="*/ 670 w 1645"/>
                <a:gd name="T67" fmla="*/ 298 h 823"/>
                <a:gd name="T68" fmla="*/ 595 w 1645"/>
                <a:gd name="T69" fmla="*/ 235 h 823"/>
                <a:gd name="T70" fmla="*/ 535 w 1645"/>
                <a:gd name="T71" fmla="*/ 188 h 823"/>
                <a:gd name="T72" fmla="*/ 460 w 1645"/>
                <a:gd name="T73" fmla="*/ 141 h 823"/>
                <a:gd name="T74" fmla="*/ 383 w 1645"/>
                <a:gd name="T75" fmla="*/ 102 h 823"/>
                <a:gd name="T76" fmla="*/ 291 w 1645"/>
                <a:gd name="T77" fmla="*/ 69 h 823"/>
                <a:gd name="T78" fmla="*/ 192 w 1645"/>
                <a:gd name="T79" fmla="*/ 45 h 823"/>
                <a:gd name="T80" fmla="*/ 87 w 1645"/>
                <a:gd name="T81" fmla="*/ 24 h 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45"/>
                <a:gd name="T124" fmla="*/ 0 h 823"/>
                <a:gd name="T125" fmla="*/ 1645 w 1645"/>
                <a:gd name="T126" fmla="*/ 823 h 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45" h="823">
                  <a:moveTo>
                    <a:pt x="0" y="6"/>
                  </a:moveTo>
                  <a:lnTo>
                    <a:pt x="90" y="0"/>
                  </a:lnTo>
                  <a:lnTo>
                    <a:pt x="135" y="0"/>
                  </a:lnTo>
                  <a:lnTo>
                    <a:pt x="189" y="0"/>
                  </a:lnTo>
                  <a:lnTo>
                    <a:pt x="240" y="3"/>
                  </a:lnTo>
                  <a:lnTo>
                    <a:pt x="291" y="6"/>
                  </a:lnTo>
                  <a:lnTo>
                    <a:pt x="341" y="12"/>
                  </a:lnTo>
                  <a:lnTo>
                    <a:pt x="386" y="21"/>
                  </a:lnTo>
                  <a:lnTo>
                    <a:pt x="436" y="30"/>
                  </a:lnTo>
                  <a:lnTo>
                    <a:pt x="496" y="45"/>
                  </a:lnTo>
                  <a:lnTo>
                    <a:pt x="550" y="63"/>
                  </a:lnTo>
                  <a:lnTo>
                    <a:pt x="601" y="78"/>
                  </a:lnTo>
                  <a:lnTo>
                    <a:pt x="658" y="99"/>
                  </a:lnTo>
                  <a:lnTo>
                    <a:pt x="712" y="123"/>
                  </a:lnTo>
                  <a:lnTo>
                    <a:pt x="766" y="147"/>
                  </a:lnTo>
                  <a:lnTo>
                    <a:pt x="811" y="170"/>
                  </a:lnTo>
                  <a:lnTo>
                    <a:pt x="862" y="194"/>
                  </a:lnTo>
                  <a:lnTo>
                    <a:pt x="905" y="217"/>
                  </a:lnTo>
                  <a:lnTo>
                    <a:pt x="953" y="244"/>
                  </a:lnTo>
                  <a:lnTo>
                    <a:pt x="1001" y="271"/>
                  </a:lnTo>
                  <a:lnTo>
                    <a:pt x="1049" y="304"/>
                  </a:lnTo>
                  <a:lnTo>
                    <a:pt x="1091" y="331"/>
                  </a:lnTo>
                  <a:lnTo>
                    <a:pt x="1136" y="367"/>
                  </a:lnTo>
                  <a:lnTo>
                    <a:pt x="1178" y="400"/>
                  </a:lnTo>
                  <a:lnTo>
                    <a:pt x="1217" y="433"/>
                  </a:lnTo>
                  <a:lnTo>
                    <a:pt x="1249" y="469"/>
                  </a:lnTo>
                  <a:lnTo>
                    <a:pt x="1276" y="500"/>
                  </a:lnTo>
                  <a:lnTo>
                    <a:pt x="1297" y="533"/>
                  </a:lnTo>
                  <a:lnTo>
                    <a:pt x="1645" y="489"/>
                  </a:lnTo>
                  <a:lnTo>
                    <a:pt x="1596" y="512"/>
                  </a:lnTo>
                  <a:lnTo>
                    <a:pt x="1539" y="536"/>
                  </a:lnTo>
                  <a:lnTo>
                    <a:pt x="1494" y="557"/>
                  </a:lnTo>
                  <a:lnTo>
                    <a:pt x="1460" y="573"/>
                  </a:lnTo>
                  <a:lnTo>
                    <a:pt x="1423" y="593"/>
                  </a:lnTo>
                  <a:lnTo>
                    <a:pt x="1393" y="611"/>
                  </a:lnTo>
                  <a:lnTo>
                    <a:pt x="1364" y="630"/>
                  </a:lnTo>
                  <a:lnTo>
                    <a:pt x="1335" y="653"/>
                  </a:lnTo>
                  <a:lnTo>
                    <a:pt x="1307" y="676"/>
                  </a:lnTo>
                  <a:lnTo>
                    <a:pt x="1273" y="705"/>
                  </a:lnTo>
                  <a:lnTo>
                    <a:pt x="1240" y="736"/>
                  </a:lnTo>
                  <a:lnTo>
                    <a:pt x="1211" y="762"/>
                  </a:lnTo>
                  <a:lnTo>
                    <a:pt x="1178" y="796"/>
                  </a:lnTo>
                  <a:lnTo>
                    <a:pt x="1151" y="823"/>
                  </a:lnTo>
                  <a:lnTo>
                    <a:pt x="1124" y="811"/>
                  </a:lnTo>
                  <a:lnTo>
                    <a:pt x="1097" y="796"/>
                  </a:lnTo>
                  <a:lnTo>
                    <a:pt x="1068" y="783"/>
                  </a:lnTo>
                  <a:lnTo>
                    <a:pt x="1034" y="769"/>
                  </a:lnTo>
                  <a:lnTo>
                    <a:pt x="999" y="755"/>
                  </a:lnTo>
                  <a:lnTo>
                    <a:pt x="967" y="744"/>
                  </a:lnTo>
                  <a:lnTo>
                    <a:pt x="936" y="735"/>
                  </a:lnTo>
                  <a:lnTo>
                    <a:pt x="901" y="724"/>
                  </a:lnTo>
                  <a:lnTo>
                    <a:pt x="864" y="715"/>
                  </a:lnTo>
                  <a:lnTo>
                    <a:pt x="826" y="705"/>
                  </a:lnTo>
                  <a:lnTo>
                    <a:pt x="791" y="696"/>
                  </a:lnTo>
                  <a:lnTo>
                    <a:pt x="757" y="687"/>
                  </a:lnTo>
                  <a:lnTo>
                    <a:pt x="720" y="681"/>
                  </a:lnTo>
                  <a:lnTo>
                    <a:pt x="685" y="673"/>
                  </a:lnTo>
                  <a:lnTo>
                    <a:pt x="652" y="666"/>
                  </a:lnTo>
                  <a:lnTo>
                    <a:pt x="613" y="658"/>
                  </a:lnTo>
                  <a:lnTo>
                    <a:pt x="560" y="652"/>
                  </a:lnTo>
                  <a:lnTo>
                    <a:pt x="920" y="590"/>
                  </a:lnTo>
                  <a:lnTo>
                    <a:pt x="896" y="542"/>
                  </a:lnTo>
                  <a:lnTo>
                    <a:pt x="868" y="506"/>
                  </a:lnTo>
                  <a:lnTo>
                    <a:pt x="817" y="439"/>
                  </a:lnTo>
                  <a:lnTo>
                    <a:pt x="787" y="409"/>
                  </a:lnTo>
                  <a:lnTo>
                    <a:pt x="757" y="379"/>
                  </a:lnTo>
                  <a:lnTo>
                    <a:pt x="703" y="328"/>
                  </a:lnTo>
                  <a:lnTo>
                    <a:pt x="670" y="298"/>
                  </a:lnTo>
                  <a:lnTo>
                    <a:pt x="631" y="262"/>
                  </a:lnTo>
                  <a:lnTo>
                    <a:pt x="595" y="235"/>
                  </a:lnTo>
                  <a:lnTo>
                    <a:pt x="565" y="211"/>
                  </a:lnTo>
                  <a:lnTo>
                    <a:pt x="535" y="188"/>
                  </a:lnTo>
                  <a:lnTo>
                    <a:pt x="499" y="164"/>
                  </a:lnTo>
                  <a:lnTo>
                    <a:pt x="460" y="141"/>
                  </a:lnTo>
                  <a:lnTo>
                    <a:pt x="421" y="123"/>
                  </a:lnTo>
                  <a:lnTo>
                    <a:pt x="383" y="102"/>
                  </a:lnTo>
                  <a:lnTo>
                    <a:pt x="335" y="84"/>
                  </a:lnTo>
                  <a:lnTo>
                    <a:pt x="291" y="69"/>
                  </a:lnTo>
                  <a:lnTo>
                    <a:pt x="240" y="57"/>
                  </a:lnTo>
                  <a:lnTo>
                    <a:pt x="192" y="45"/>
                  </a:lnTo>
                  <a:lnTo>
                    <a:pt x="141" y="33"/>
                  </a:lnTo>
                  <a:lnTo>
                    <a:pt x="87" y="24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  <a:headEnd/>
              <a:tailEnd/>
            </a:ln>
          </p:spPr>
          <p:txBody>
            <a:bodyPr rot="10800000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8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7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1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7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300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600"/>
                            </p:stCondLst>
                            <p:childTnLst>
                              <p:par>
                                <p:cTn id="4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ctr">
              <a:buAutoNum type="romanUcPeriod"/>
            </a:pPr>
            <a:r>
              <a:rPr lang="ru-RU" sz="2800" b="1" dirty="0" smtClean="0">
                <a:latin typeface="+mj-lt"/>
              </a:rPr>
              <a:t>н</a:t>
            </a:r>
            <a:r>
              <a:rPr lang="ru-RU" sz="2800" b="1" dirty="0" smtClean="0">
                <a:latin typeface="+mj-lt"/>
              </a:rPr>
              <a:t>аправление </a:t>
            </a:r>
          </a:p>
          <a:p>
            <a:pPr marL="400050" indent="-400050" algn="ctr"/>
            <a:r>
              <a:rPr lang="ru-RU" sz="2800" b="1" dirty="0" smtClean="0">
                <a:latin typeface="+mj-lt"/>
              </a:rPr>
              <a:t>«</a:t>
            </a:r>
            <a:r>
              <a:rPr lang="ru-RU" sz="2800" b="1" dirty="0" smtClean="0">
                <a:latin typeface="+mj-lt"/>
              </a:rPr>
              <a:t>Правила дорожного движения важны всем без исключения»</a:t>
            </a:r>
            <a:endParaRPr lang="ru-RU" sz="2800" dirty="0">
              <a:latin typeface="+mj-lt"/>
            </a:endParaRPr>
          </a:p>
        </p:txBody>
      </p:sp>
      <p:pic>
        <p:nvPicPr>
          <p:cNvPr id="1026" name="Picture 2" descr="F:\для фильма\фото 0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3240360" cy="2430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F:\Фото\DCIM\100NIKON\DSCN4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005064"/>
            <a:ext cx="3528392" cy="2646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C:\Users\user\Desktop\Козырина\Фото рабочее\ПДД\IMG-20180328-WA0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1700808"/>
            <a:ext cx="2470775" cy="4392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/>
              <a:t>II </a:t>
            </a:r>
            <a:r>
              <a:rPr lang="ru-RU" sz="2800" b="1" dirty="0" smtClean="0"/>
              <a:t>направление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 smtClean="0"/>
              <a:t>Основы безопасности жизнедеятельности дошкольников</a:t>
            </a:r>
            <a:r>
              <a:rPr lang="ru-RU" sz="2800" b="1" dirty="0" smtClean="0"/>
              <a:t>»</a:t>
            </a:r>
            <a:endParaRPr lang="ru-RU" sz="2800" dirty="0"/>
          </a:p>
        </p:txBody>
      </p:sp>
      <p:pic>
        <p:nvPicPr>
          <p:cNvPr id="10241" name="Picture 1" descr="D:\IMG_7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708920"/>
            <a:ext cx="3312368" cy="2484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2" name="Picture 2" descr="D:\IMG_8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717032"/>
            <a:ext cx="3682355" cy="27618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3" name="Picture 3" descr="C:\Users\user\Desktop\Козырина\Фото рабочее\2020 год 2021\Пожарная эвакуация\IMG-20210319-WA0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628800"/>
            <a:ext cx="3902224" cy="19240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332656"/>
            <a:ext cx="8229600" cy="114300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III </a:t>
            </a:r>
            <a:r>
              <a:rPr lang="ru-RU" sz="2400" b="1" dirty="0" smtClean="0"/>
              <a:t>направление</a:t>
            </a:r>
            <a:br>
              <a:rPr lang="ru-RU" sz="2400" b="1" dirty="0" smtClean="0"/>
            </a:br>
            <a:r>
              <a:rPr lang="ru-RU" sz="2400" b="1" dirty="0" smtClean="0"/>
              <a:t>«</a:t>
            </a:r>
            <a:r>
              <a:rPr lang="ru-RU" sz="2400" b="1" dirty="0" smtClean="0"/>
              <a:t>Правила поведения на железной дороге «Внимание, железная дорога</a:t>
            </a:r>
            <a:r>
              <a:rPr lang="ru-RU" sz="2400" b="1" dirty="0" smtClean="0"/>
              <a:t>!»</a:t>
            </a:r>
            <a:endParaRPr lang="ru-RU" sz="2400" dirty="0"/>
          </a:p>
        </p:txBody>
      </p:sp>
      <p:pic>
        <p:nvPicPr>
          <p:cNvPr id="9218" name="Picture 2" descr="https://mnogodetok73.ru/wp-content/uploads/4/c/0/4c00cbd2c2a74b244365ad4c6f69e92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56792"/>
            <a:ext cx="6192688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IV  </a:t>
            </a:r>
            <a:r>
              <a:rPr lang="ru-RU" b="1" dirty="0" smtClean="0"/>
              <a:t>направление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smtClean="0"/>
              <a:t>«Осторожно, незнакомец!»</a:t>
            </a:r>
            <a:endParaRPr lang="ru-RU" b="1" dirty="0"/>
          </a:p>
        </p:txBody>
      </p:sp>
      <p:pic>
        <p:nvPicPr>
          <p:cNvPr id="8194" name="Picture 2" descr="https://www.ds95-ukhta.ru/images/Bezopasnost-doma/Neznakom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7056784" cy="4851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/>
              <a:t>V </a:t>
            </a:r>
            <a:r>
              <a:rPr lang="ru-RU" sz="2800" b="1" dirty="0" smtClean="0"/>
              <a:t>направление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«</a:t>
            </a:r>
            <a:r>
              <a:rPr lang="ru-RU" sz="2800" b="1" dirty="0" smtClean="0"/>
              <a:t>Чрезвычайные ситуации»</a:t>
            </a:r>
            <a:endParaRPr lang="ru-RU" sz="2800" dirty="0"/>
          </a:p>
        </p:txBody>
      </p:sp>
      <p:pic>
        <p:nvPicPr>
          <p:cNvPr id="2050" name="Picture 2" descr="F:\Новая папка\Приказ о создании консультационного центра детский сад 17 2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564397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 descr="F:\Новая папка\Приказ о создании консультационного центра детский сад 17 3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6793"/>
            <a:ext cx="3528392" cy="2352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:\Users\user\Desktop\Козырина\Фото Козырина\Детский сад\Экскурсии\Пожарные\DSCN1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149080"/>
            <a:ext cx="3099660" cy="23247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3" name="Picture 5" descr="C:\Users\user\Desktop\Козырина\Фото рабочее\2020 год 2021\Пожарная эвакуация\20210323_1628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4077072"/>
            <a:ext cx="3240360" cy="2430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321</Words>
  <Application>Microsoft Office PowerPoint</Application>
  <PresentationFormat>Экран (4:3)</PresentationFormat>
  <Paragraphs>80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Рабочая программа по основам безопасности жизнедеятельности детей 3-7(8) лет «В мире безопасного поведения»</vt:lpstr>
      <vt:lpstr>Слайд 2</vt:lpstr>
      <vt:lpstr>Слайд 3</vt:lpstr>
      <vt:lpstr>Слайд 4</vt:lpstr>
      <vt:lpstr>Слайд 5</vt:lpstr>
      <vt:lpstr>II направление  «Основы безопасности жизнедеятельности дошкольников»</vt:lpstr>
      <vt:lpstr>III направление «Правила поведения на железной дороге «Внимание, железная дорога!»</vt:lpstr>
      <vt:lpstr>IV  направление  «Осторожно, незнакомец!»</vt:lpstr>
      <vt:lpstr>V направление  «Чрезвычайные ситуации»</vt:lpstr>
      <vt:lpstr>VI направление  «Ребенок и терроризм»</vt:lpstr>
      <vt:lpstr>VII направление  «Информационная культура и безопасность»</vt:lpstr>
      <vt:lpstr>Средства ознакомления детей с основами безопасности:  </vt:lpstr>
      <vt:lpstr>Методы ознакомления детей с основами безопасности: 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26</cp:revision>
  <dcterms:created xsi:type="dcterms:W3CDTF">2023-04-24T16:49:21Z</dcterms:created>
  <dcterms:modified xsi:type="dcterms:W3CDTF">2023-04-25T09:06:58Z</dcterms:modified>
</cp:coreProperties>
</file>